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62" r:id="rId2"/>
    <p:sldId id="256" r:id="rId3"/>
    <p:sldId id="274" r:id="rId4"/>
    <p:sldId id="257" r:id="rId5"/>
    <p:sldId id="258" r:id="rId6"/>
    <p:sldId id="259" r:id="rId7"/>
    <p:sldId id="264" r:id="rId8"/>
    <p:sldId id="265" r:id="rId9"/>
    <p:sldId id="273" r:id="rId10"/>
    <p:sldId id="271" r:id="rId11"/>
    <p:sldId id="272" r:id="rId12"/>
    <p:sldId id="266" r:id="rId13"/>
    <p:sldId id="267" r:id="rId14"/>
    <p:sldId id="269" r:id="rId15"/>
    <p:sldId id="270" r:id="rId16"/>
    <p:sldId id="268" r:id="rId17"/>
    <p:sldId id="260" r:id="rId18"/>
    <p:sldId id="261" r:id="rId1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55" d="100"/>
          <a:sy n="55" d="100"/>
        </p:scale>
        <p:origin x="65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64684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3732483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894742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756581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887331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2940947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9714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528059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630729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550380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451910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64434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604208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hyperlink" Target="https://github.com/manraj2712/code-judge-turborepo"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hyperlink" Target="https://codestreax.vercel.app/" TargetMode="Externa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55478" y="109591"/>
            <a:ext cx="14359363" cy="8229600"/>
          </a:xfrm>
          <a:prstGeom prst="rect">
            <a:avLst/>
          </a:prstGeom>
          <a:solidFill>
            <a:srgbClr val="19191A"/>
          </a:solidFill>
          <a:ln/>
        </p:spPr>
      </p:sp>
      <p:sp>
        <p:nvSpPr>
          <p:cNvPr id="8" name="Title 1">
            <a:extLst>
              <a:ext uri="{FF2B5EF4-FFF2-40B4-BE49-F238E27FC236}">
                <a16:creationId xmlns:a16="http://schemas.microsoft.com/office/drawing/2014/main" id="{E8433BB0-3192-4904-ACCD-F3977BD2C73C}"/>
              </a:ext>
            </a:extLst>
          </p:cNvPr>
          <p:cNvSpPr>
            <a:spLocks noGrp="1"/>
          </p:cNvSpPr>
          <p:nvPr/>
        </p:nvSpPr>
        <p:spPr>
          <a:xfrm>
            <a:off x="2344992" y="149516"/>
            <a:ext cx="9940413" cy="1827681"/>
          </a:xfrm>
          <a:prstGeom prst="rect">
            <a:avLst/>
          </a:prstGeom>
        </p:spPr>
        <p:txBody>
          <a:bodyPr vert="horz" lIns="91440" tIns="45720" rIns="91440" bIns="45720" rtlCol="0" anchor="ctr">
            <a:noAutofit/>
          </a:bodyPr>
          <a:lstStyle>
            <a:lvl1pPr algn="ctr" defTabSz="914400" rtl="0" eaLnBrk="1" latinLnBrk="0" hangingPunct="1">
              <a:spcBef>
                <a:spcPct val="0"/>
              </a:spcBef>
              <a:buNone/>
              <a:defRPr lang="en-IN" sz="2800" b="1" kern="1200" smtClean="0">
                <a:solidFill>
                  <a:schemeClr val="tx1"/>
                </a:solidFill>
                <a:latin typeface="+mj-lt"/>
                <a:ea typeface="+mj-ea"/>
                <a:cs typeface="+mj-cs"/>
              </a:defRPr>
            </a:lvl1pPr>
          </a:lstStyle>
          <a:p>
            <a:pPr fontAlgn="base">
              <a:spcAft>
                <a:spcPct val="0"/>
              </a:spcAft>
            </a:pPr>
            <a:r>
              <a:rPr lang="en-US" sz="4400" dirty="0" err="1">
                <a:solidFill>
                  <a:schemeClr val="bg1"/>
                </a:solidFill>
                <a:ea typeface="Droid Sans Fallback"/>
                <a:cs typeface="Times New Roman" pitchFamily="18" charset="0"/>
              </a:rPr>
              <a:t>CodeStreax</a:t>
            </a:r>
            <a:r>
              <a:rPr lang="en-US" sz="4400" dirty="0">
                <a:solidFill>
                  <a:schemeClr val="bg1"/>
                </a:solidFill>
                <a:ea typeface="Droid Sans Fallback"/>
                <a:cs typeface="Times New Roman" pitchFamily="18" charset="0"/>
              </a:rPr>
              <a:t> : Remote Code Execution Engine</a:t>
            </a:r>
            <a:br>
              <a:rPr lang="en-US" sz="4400" dirty="0">
                <a:solidFill>
                  <a:schemeClr val="bg1"/>
                </a:solidFill>
                <a:ea typeface="Droid Sans Fallback"/>
                <a:cs typeface="Times New Roman" pitchFamily="18" charset="0"/>
              </a:rPr>
            </a:br>
            <a:r>
              <a:rPr lang="en-US" sz="4400" dirty="0">
                <a:solidFill>
                  <a:schemeClr val="bg1"/>
                </a:solidFill>
                <a:ea typeface="Droid Sans Fallback"/>
                <a:cs typeface="Times New Roman" pitchFamily="18" charset="0"/>
              </a:rPr>
              <a:t>Project Presentation</a:t>
            </a:r>
            <a:endParaRPr lang="en-IN" sz="4400" dirty="0">
              <a:solidFill>
                <a:schemeClr val="bg1"/>
              </a:solidFill>
            </a:endParaRPr>
          </a:p>
        </p:txBody>
      </p:sp>
      <p:sp>
        <p:nvSpPr>
          <p:cNvPr id="10" name="Rectangle 9">
            <a:extLst>
              <a:ext uri="{FF2B5EF4-FFF2-40B4-BE49-F238E27FC236}">
                <a16:creationId xmlns:a16="http://schemas.microsoft.com/office/drawing/2014/main" id="{3E9DB3A1-B5EA-43AE-AC60-6A13121BB81F}"/>
              </a:ext>
            </a:extLst>
          </p:cNvPr>
          <p:cNvSpPr/>
          <p:nvPr/>
        </p:nvSpPr>
        <p:spPr>
          <a:xfrm>
            <a:off x="4830922" y="2264906"/>
            <a:ext cx="4968552" cy="144016"/>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2">
              <a:shade val="50000"/>
            </a:schemeClr>
          </a:lnRef>
          <a:fillRef idx="1">
            <a:schemeClr val="accent2"/>
          </a:fillRef>
          <a:effectRef idx="0">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IN">
              <a:solidFill>
                <a:schemeClr val="bg1"/>
              </a:solidFill>
            </a:endParaRPr>
          </a:p>
        </p:txBody>
      </p:sp>
      <p:sp>
        <p:nvSpPr>
          <p:cNvPr id="12" name="Rectangle 11">
            <a:extLst>
              <a:ext uri="{FF2B5EF4-FFF2-40B4-BE49-F238E27FC236}">
                <a16:creationId xmlns:a16="http://schemas.microsoft.com/office/drawing/2014/main" id="{BB0BBA30-8834-4F43-BB2D-5E7BA4ADF18E}"/>
              </a:ext>
            </a:extLst>
          </p:cNvPr>
          <p:cNvSpPr/>
          <p:nvPr/>
        </p:nvSpPr>
        <p:spPr>
          <a:xfrm>
            <a:off x="3279815" y="7051769"/>
            <a:ext cx="7848872" cy="646331"/>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b="1" dirty="0">
                <a:solidFill>
                  <a:schemeClr val="bg1"/>
                </a:solidFill>
                <a:latin typeface="Calibri" pitchFamily="34" charset="0"/>
                <a:ea typeface="Droid Sans Fallback"/>
                <a:cs typeface="Calibri" pitchFamily="34" charset="0"/>
              </a:rPr>
              <a:t>FACULTY OF ENGINEERING &amp; COMPUTING SCIENCES</a:t>
            </a:r>
            <a:endParaRPr lang="en-US" sz="700" dirty="0">
              <a:solidFill>
                <a:schemeClr val="bg1"/>
              </a:solidFill>
              <a:latin typeface="Arial" pitchFamily="34" charset="0"/>
              <a:cs typeface="Arial" pitchFamily="34" charset="0"/>
            </a:endParaRPr>
          </a:p>
          <a:p>
            <a:pPr lvl="0" algn="ctr" eaLnBrk="0" fontAlgn="base" hangingPunct="0">
              <a:spcBef>
                <a:spcPct val="0"/>
              </a:spcBef>
              <a:spcAft>
                <a:spcPct val="0"/>
              </a:spcAft>
            </a:pPr>
            <a:r>
              <a:rPr lang="en-US" b="1" dirty="0">
                <a:solidFill>
                  <a:schemeClr val="bg1"/>
                </a:solidFill>
                <a:latin typeface="Calibri" pitchFamily="34" charset="0"/>
                <a:ea typeface="Droid Sans Fallback"/>
                <a:cs typeface="Calibri" pitchFamily="34" charset="0"/>
              </a:rPr>
              <a:t>TEERTHANKER MAHAVEER UNIVERSITY, MORADABAD</a:t>
            </a:r>
            <a:endParaRPr lang="en-US" b="1" dirty="0">
              <a:solidFill>
                <a:schemeClr val="bg1"/>
              </a:solidFill>
              <a:latin typeface="Arial" pitchFamily="34" charset="0"/>
              <a:ea typeface="Droid Sans Fallback"/>
              <a:cs typeface="Calibri" pitchFamily="34" charset="0"/>
            </a:endParaRPr>
          </a:p>
        </p:txBody>
      </p:sp>
      <p:pic>
        <p:nvPicPr>
          <p:cNvPr id="14" name="Picture 13">
            <a:extLst>
              <a:ext uri="{FF2B5EF4-FFF2-40B4-BE49-F238E27FC236}">
                <a16:creationId xmlns:a16="http://schemas.microsoft.com/office/drawing/2014/main" id="{456069E1-1F46-4B72-8035-075940D45051}"/>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57" b="96804" l="2881" r="97531">
                        <a14:foregroundMark x1="6832" y1="74429" x2="9465" y2="78082"/>
                        <a14:foregroundMark x1="6275" y1="73656" x2="6832" y2="74429"/>
                        <a14:foregroundMark x1="24280" y1="83562" x2="24205" y2="83230"/>
                        <a14:foregroundMark x1="24280" y1="85388" x2="49794" y2="91324"/>
                        <a14:foregroundMark x1="49794" y1="91324" x2="79424" y2="85388"/>
                        <a14:foregroundMark x1="50206" y1="94521" x2="45267" y2="93607"/>
                        <a14:foregroundMark x1="51852" y1="97260" x2="47325" y2="94521"/>
                        <a14:foregroundMark x1="93004" y1="73059" x2="93827" y2="77169"/>
                        <a14:foregroundMark x1="97531" y1="75342" x2="97531" y2="75342"/>
                        <a14:foregroundMark x1="16872" y1="45662" x2="25103" y2="21461"/>
                        <a14:foregroundMark x1="25103" y1="21461" x2="43621" y2="10502"/>
                        <a14:foregroundMark x1="43621" y1="10502" x2="66667" y2="13699"/>
                        <a14:foregroundMark x1="66667" y1="13699" x2="81481" y2="40639"/>
                        <a14:foregroundMark x1="82305" y1="34703" x2="77366" y2="21918"/>
                        <a14:foregroundMark x1="85597" y1="42466" x2="85597" y2="42466"/>
                        <a14:foregroundMark x1="83128" y1="36986" x2="83951" y2="46119"/>
                        <a14:foregroundMark x1="23457" y1="14612" x2="47325" y2="7306"/>
                        <a14:foregroundMark x1="47325" y1="7306" x2="58436" y2="7763"/>
                        <a14:foregroundMark x1="13992" y1="38356" x2="26749" y2="19178"/>
                        <a14:foregroundMark x1="26749" y1="19178" x2="20576" y2="18721"/>
                        <a14:foregroundMark x1="31687" y1="10959" x2="49383" y2="6393"/>
                        <a14:foregroundMark x1="49383" y1="6393" x2="67078" y2="13242"/>
                        <a14:foregroundMark x1="67078" y1="13242" x2="77778" y2="26484"/>
                        <a14:foregroundMark x1="83128" y1="29224" x2="68724" y2="10502"/>
                        <a14:foregroundMark x1="68724" y1="10502" x2="39506" y2="6393"/>
                        <a14:foregroundMark x1="39506" y1="6393" x2="34156" y2="7306"/>
                        <a14:foregroundMark x1="43210" y1="3653" x2="61317" y2="3653"/>
                        <a14:foregroundMark x1="45679" y1="913" x2="49794" y2="457"/>
                        <a14:foregroundMark x1="7819" y1="71689" x2="7819" y2="71689"/>
                        <a14:backgroundMark x1="6173" y1="38356" x2="11111" y2="62100"/>
                        <a14:backgroundMark x1="2469" y1="54338" x2="4115" y2="67123"/>
                        <a14:backgroundMark x1="3704" y1="68037" x2="4115" y2="70776"/>
                        <a14:backgroundMark x1="5761" y1="69863" x2="5761" y2="69863"/>
                        <a14:backgroundMark x1="6173" y1="69863" x2="6173" y2="69863"/>
                        <a14:backgroundMark x1="5350" y1="71689" x2="5350" y2="71689"/>
                        <a14:backgroundMark x1="5761" y1="71689" x2="5761" y2="71689"/>
                        <a14:backgroundMark x1="17284" y1="70776" x2="28395" y2="78539"/>
                        <a14:backgroundMark x1="10700" y1="31963" x2="7407" y2="30137"/>
                        <a14:backgroundMark x1="6124" y1="71689" x2="5761" y2="73059"/>
                        <a14:backgroundMark x1="7819" y1="65297" x2="6124" y2="71689"/>
                        <a14:backgroundMark x1="9053" y1="74429" x2="9053" y2="74429"/>
                        <a14:backgroundMark x1="6173" y1="71689" x2="6173" y2="71689"/>
                        <a14:backgroundMark x1="6173" y1="71689" x2="5761" y2="73516"/>
                      </a14:backgroundRemoval>
                    </a14:imgEffect>
                  </a14:imgLayer>
                </a14:imgProps>
              </a:ext>
              <a:ext uri="{28A0092B-C50C-407E-A947-70E740481C1C}">
                <a14:useLocalDpi xmlns:a14="http://schemas.microsoft.com/office/drawing/2010/main" val="0"/>
              </a:ext>
            </a:extLst>
          </a:blip>
          <a:srcRect/>
          <a:stretch>
            <a:fillRect/>
          </a:stretch>
        </p:blipFill>
        <p:spPr bwMode="auto">
          <a:xfrm>
            <a:off x="5863295" y="4101897"/>
            <a:ext cx="2681912" cy="2418372"/>
          </a:xfrm>
          <a:prstGeom prst="rect">
            <a:avLst/>
          </a:prstGeom>
          <a:ln w="228600" cap="sq" cmpd="thickThin">
            <a:no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A94BEB5-F272-4785-B9AD-47C64145ECEE}"/>
              </a:ext>
            </a:extLst>
          </p:cNvPr>
          <p:cNvSpPr/>
          <p:nvPr/>
        </p:nvSpPr>
        <p:spPr>
          <a:xfrm>
            <a:off x="3294327" y="2579736"/>
            <a:ext cx="8041741" cy="707886"/>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sz="2000" b="1" dirty="0">
                <a:solidFill>
                  <a:schemeClr val="bg1"/>
                </a:solidFill>
                <a:latin typeface="Calibri" pitchFamily="34" charset="0"/>
                <a:ea typeface="Droid Sans Fallback"/>
                <a:cs typeface="Times New Roman" pitchFamily="18" charset="0"/>
              </a:rPr>
              <a:t>Project Phase 1(ECS799)</a:t>
            </a:r>
            <a:endParaRPr lang="en-US" sz="2000" b="1" dirty="0">
              <a:solidFill>
                <a:schemeClr val="bg1"/>
              </a:solidFill>
              <a:latin typeface="Arial" pitchFamily="34" charset="0"/>
              <a:cs typeface="Arial" pitchFamily="34" charset="0"/>
            </a:endParaRPr>
          </a:p>
          <a:p>
            <a:pPr lvl="0" algn="ctr" eaLnBrk="0" fontAlgn="base" hangingPunct="0">
              <a:spcBef>
                <a:spcPct val="0"/>
              </a:spcBef>
              <a:spcAft>
                <a:spcPct val="0"/>
              </a:spcAft>
            </a:pPr>
            <a:r>
              <a:rPr lang="en-US" sz="2000" b="1" dirty="0">
                <a:solidFill>
                  <a:schemeClr val="bg1"/>
                </a:solidFill>
                <a:latin typeface="Calibri" pitchFamily="34" charset="0"/>
                <a:ea typeface="Droid Sans Fallback"/>
                <a:cs typeface="Times New Roman" pitchFamily="18" charset="0"/>
              </a:rPr>
              <a:t>Degree : </a:t>
            </a:r>
            <a:r>
              <a:rPr lang="en-US" sz="2000" b="1" dirty="0" err="1">
                <a:solidFill>
                  <a:schemeClr val="bg1"/>
                </a:solidFill>
                <a:latin typeface="Calibri" pitchFamily="34" charset="0"/>
                <a:ea typeface="Droid Sans Fallback"/>
                <a:cs typeface="Times New Roman" pitchFamily="18" charset="0"/>
              </a:rPr>
              <a:t>B.Tech</a:t>
            </a:r>
            <a:r>
              <a:rPr lang="en-US" sz="2000" b="1" dirty="0">
                <a:solidFill>
                  <a:schemeClr val="bg1"/>
                </a:solidFill>
                <a:latin typeface="Calibri" pitchFamily="34" charset="0"/>
                <a:ea typeface="Droid Sans Fallback"/>
                <a:cs typeface="Times New Roman" pitchFamily="18" charset="0"/>
              </a:rPr>
              <a:t> CS IBM</a:t>
            </a:r>
            <a:endParaRPr lang="en-US" sz="2000" b="1" dirty="0">
              <a:solidFill>
                <a:schemeClr val="bg1"/>
              </a:solidFill>
              <a:latin typeface="Arial" pitchFamily="34" charset="0"/>
              <a:cs typeface="Arial" pitchFamily="34" charset="0"/>
            </a:endParaRPr>
          </a:p>
        </p:txBody>
      </p:sp>
      <p:sp>
        <p:nvSpPr>
          <p:cNvPr id="16" name="Rectangle 15">
            <a:extLst>
              <a:ext uri="{FF2B5EF4-FFF2-40B4-BE49-F238E27FC236}">
                <a16:creationId xmlns:a16="http://schemas.microsoft.com/office/drawing/2014/main" id="{E71795E3-4F85-45AD-814D-2FF8D0FA44DD}"/>
              </a:ext>
            </a:extLst>
          </p:cNvPr>
          <p:cNvSpPr/>
          <p:nvPr/>
        </p:nvSpPr>
        <p:spPr>
          <a:xfrm>
            <a:off x="8545210" y="3624227"/>
            <a:ext cx="3740195" cy="1200329"/>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r" eaLnBrk="0" fontAlgn="base" hangingPunct="0">
              <a:spcBef>
                <a:spcPct val="0"/>
              </a:spcBef>
              <a:spcAft>
                <a:spcPct val="0"/>
              </a:spcAft>
            </a:pPr>
            <a:r>
              <a:rPr lang="en-US" dirty="0">
                <a:solidFill>
                  <a:schemeClr val="bg1"/>
                </a:solidFill>
                <a:latin typeface="Calibri" pitchFamily="34" charset="0"/>
                <a:ea typeface="Droid Sans Fallback"/>
                <a:cs typeface="Times New Roman" pitchFamily="18" charset="0"/>
              </a:rPr>
              <a:t>AARJAV JAIN (TCA2057001)</a:t>
            </a:r>
          </a:p>
          <a:p>
            <a:pPr lvl="0" algn="r" eaLnBrk="0" fontAlgn="base" hangingPunct="0">
              <a:spcBef>
                <a:spcPct val="0"/>
              </a:spcBef>
              <a:spcAft>
                <a:spcPct val="0"/>
              </a:spcAft>
            </a:pPr>
            <a:r>
              <a:rPr lang="en-US" dirty="0">
                <a:solidFill>
                  <a:schemeClr val="bg1"/>
                </a:solidFill>
                <a:latin typeface="Calibri" pitchFamily="34" charset="0"/>
                <a:ea typeface="Droid Sans Fallback"/>
                <a:cs typeface="Times New Roman" pitchFamily="18" charset="0"/>
              </a:rPr>
              <a:t>LAKSHIKA CHAUDHARY (TCA2057021)</a:t>
            </a:r>
          </a:p>
          <a:p>
            <a:pPr lvl="0" algn="r" eaLnBrk="0" fontAlgn="base" hangingPunct="0">
              <a:spcBef>
                <a:spcPct val="0"/>
              </a:spcBef>
              <a:spcAft>
                <a:spcPct val="0"/>
              </a:spcAft>
            </a:pPr>
            <a:r>
              <a:rPr lang="en-US" dirty="0">
                <a:solidFill>
                  <a:schemeClr val="bg1"/>
                </a:solidFill>
                <a:latin typeface="Calibri" pitchFamily="34" charset="0"/>
                <a:ea typeface="Droid Sans Fallback"/>
                <a:cs typeface="Times New Roman" pitchFamily="18" charset="0"/>
              </a:rPr>
              <a:t>MANRAJ SINGH (TCA2057022)</a:t>
            </a:r>
          </a:p>
          <a:p>
            <a:pPr lvl="0" algn="r" eaLnBrk="0" fontAlgn="base" hangingPunct="0">
              <a:spcBef>
                <a:spcPct val="0"/>
              </a:spcBef>
              <a:spcAft>
                <a:spcPct val="0"/>
              </a:spcAft>
            </a:pPr>
            <a:endParaRPr lang="en-US" dirty="0">
              <a:solidFill>
                <a:schemeClr val="bg1"/>
              </a:solidFill>
              <a:latin typeface="Arial" pitchFamily="34" charset="0"/>
              <a:cs typeface="Arial" pitchFamily="34" charset="0"/>
            </a:endParaRPr>
          </a:p>
        </p:txBody>
      </p:sp>
      <p:sp>
        <p:nvSpPr>
          <p:cNvPr id="17" name="Rectangle 16">
            <a:extLst>
              <a:ext uri="{FF2B5EF4-FFF2-40B4-BE49-F238E27FC236}">
                <a16:creationId xmlns:a16="http://schemas.microsoft.com/office/drawing/2014/main" id="{161BABFE-1BCE-4206-A4AA-F401EF7F810A}"/>
              </a:ext>
            </a:extLst>
          </p:cNvPr>
          <p:cNvSpPr/>
          <p:nvPr/>
        </p:nvSpPr>
        <p:spPr>
          <a:xfrm>
            <a:off x="1617100" y="3653135"/>
            <a:ext cx="3740195" cy="923330"/>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gn="ctr" eaLnBrk="0" fontAlgn="base" hangingPunct="0">
              <a:spcBef>
                <a:spcPct val="0"/>
              </a:spcBef>
              <a:spcAft>
                <a:spcPct val="0"/>
              </a:spcAft>
            </a:pPr>
            <a:r>
              <a:rPr lang="en-US" b="1" dirty="0">
                <a:solidFill>
                  <a:schemeClr val="bg1"/>
                </a:solidFill>
                <a:latin typeface="Calibri" pitchFamily="34" charset="0"/>
                <a:ea typeface="Droid Sans Fallback"/>
                <a:cs typeface="Times New Roman" pitchFamily="18" charset="0"/>
              </a:rPr>
              <a:t>Project Guide:</a:t>
            </a:r>
          </a:p>
          <a:p>
            <a:pPr lvl="0" algn="ctr" eaLnBrk="0" fontAlgn="base" hangingPunct="0">
              <a:spcBef>
                <a:spcPct val="0"/>
              </a:spcBef>
              <a:spcAft>
                <a:spcPct val="0"/>
              </a:spcAft>
            </a:pPr>
            <a:r>
              <a:rPr lang="en-US" dirty="0">
                <a:solidFill>
                  <a:schemeClr val="bg1"/>
                </a:solidFill>
                <a:latin typeface="Calibri" pitchFamily="34" charset="0"/>
                <a:cs typeface="Times New Roman" pitchFamily="18" charset="0"/>
              </a:rPr>
              <a:t>Mr. Amit Singh</a:t>
            </a:r>
          </a:p>
          <a:p>
            <a:pPr lvl="0" algn="ctr" eaLnBrk="0" fontAlgn="base" hangingPunct="0">
              <a:spcBef>
                <a:spcPct val="0"/>
              </a:spcBef>
              <a:spcAft>
                <a:spcPct val="0"/>
              </a:spcAft>
            </a:pPr>
            <a:r>
              <a:rPr lang="en-US" dirty="0">
                <a:solidFill>
                  <a:schemeClr val="bg1"/>
                </a:solidFill>
                <a:latin typeface="Calibri" pitchFamily="34" charset="0"/>
                <a:cs typeface="Times New Roman" pitchFamily="18" charset="0"/>
              </a:rPr>
              <a:t>Mr. </a:t>
            </a:r>
            <a:r>
              <a:rPr lang="en-US" dirty="0" err="1">
                <a:solidFill>
                  <a:schemeClr val="bg1"/>
                </a:solidFill>
                <a:latin typeface="Calibri" pitchFamily="34" charset="0"/>
                <a:cs typeface="Times New Roman" pitchFamily="18" charset="0"/>
              </a:rPr>
              <a:t>Alok</a:t>
            </a:r>
            <a:r>
              <a:rPr lang="en-US" dirty="0">
                <a:solidFill>
                  <a:schemeClr val="bg1"/>
                </a:solidFill>
                <a:latin typeface="Calibri" pitchFamily="34" charset="0"/>
                <a:cs typeface="Times New Roman" pitchFamily="18" charset="0"/>
              </a:rPr>
              <a:t> Sharma</a:t>
            </a:r>
          </a:p>
        </p:txBody>
      </p:sp>
    </p:spTree>
    <p:extLst>
      <p:ext uri="{BB962C8B-B14F-4D97-AF65-F5344CB8AC3E}">
        <p14:creationId xmlns:p14="http://schemas.microsoft.com/office/powerpoint/2010/main" val="18678733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5093255" y="221227"/>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Technologies</a:t>
            </a:r>
            <a:endParaRPr lang="en-IN" sz="4400" dirty="0">
              <a:solidFill>
                <a:schemeClr val="bg1"/>
              </a:solidFill>
              <a:latin typeface="Poppins" panose="00000500000000000000" pitchFamily="2" charset="0"/>
              <a:cs typeface="Poppins" panose="00000500000000000000" pitchFamily="2" charset="0"/>
            </a:endParaRPr>
          </a:p>
        </p:txBody>
      </p:sp>
      <p:sp>
        <p:nvSpPr>
          <p:cNvPr id="6" name="Text 2">
            <a:extLst>
              <a:ext uri="{FF2B5EF4-FFF2-40B4-BE49-F238E27FC236}">
                <a16:creationId xmlns:a16="http://schemas.microsoft.com/office/drawing/2014/main" id="{767EF555-F370-449F-899B-22507FACBA7F}"/>
              </a:ext>
            </a:extLst>
          </p:cNvPr>
          <p:cNvSpPr/>
          <p:nvPr/>
        </p:nvSpPr>
        <p:spPr>
          <a:xfrm>
            <a:off x="235975" y="1288027"/>
            <a:ext cx="2964426" cy="694373"/>
          </a:xfrm>
          <a:prstGeom prst="rect">
            <a:avLst/>
          </a:prstGeom>
          <a:noFill/>
          <a:ln/>
        </p:spPr>
        <p:txBody>
          <a:bodyPr wrap="none" rtlCol="0" anchor="t"/>
          <a:lstStyle/>
          <a:p>
            <a:r>
              <a:rPr lang="en-US" sz="4400" dirty="0" err="1">
                <a:solidFill>
                  <a:schemeClr val="bg1"/>
                </a:solidFill>
                <a:latin typeface="Poppins" panose="00000500000000000000" pitchFamily="2" charset="0"/>
                <a:cs typeface="Poppins" panose="00000500000000000000" pitchFamily="2" charset="0"/>
              </a:rPr>
              <a:t>FrontEnd</a:t>
            </a:r>
            <a:r>
              <a:rPr lang="en-US" sz="4400" dirty="0">
                <a:solidFill>
                  <a:schemeClr val="bg1"/>
                </a:solidFill>
                <a:latin typeface="Poppins" panose="00000500000000000000" pitchFamily="2" charset="0"/>
                <a:cs typeface="Poppins" panose="00000500000000000000" pitchFamily="2" charset="0"/>
              </a:rPr>
              <a:t>:</a:t>
            </a:r>
            <a:endParaRPr lang="en-IN" sz="4400" dirty="0">
              <a:solidFill>
                <a:schemeClr val="bg1"/>
              </a:solidFill>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F98501E3-4DB2-4E63-BFB7-CC82BDAB2340}"/>
              </a:ext>
            </a:extLst>
          </p:cNvPr>
          <p:cNvPicPr>
            <a:picLocks noChangeAspect="1"/>
          </p:cNvPicPr>
          <p:nvPr/>
        </p:nvPicPr>
        <p:blipFill>
          <a:blip r:embed="rId3"/>
          <a:srcRect t="17543" b="17543"/>
          <a:stretch/>
        </p:blipFill>
        <p:spPr>
          <a:xfrm>
            <a:off x="441274" y="2271251"/>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Picture 7">
            <a:extLst>
              <a:ext uri="{FF2B5EF4-FFF2-40B4-BE49-F238E27FC236}">
                <a16:creationId xmlns:a16="http://schemas.microsoft.com/office/drawing/2014/main" id="{6A57C926-B712-41F8-A142-B406A1F09499}"/>
              </a:ext>
            </a:extLst>
          </p:cNvPr>
          <p:cNvPicPr>
            <a:picLocks noChangeAspect="1"/>
          </p:cNvPicPr>
          <p:nvPr/>
        </p:nvPicPr>
        <p:blipFill>
          <a:blip r:embed="rId4"/>
          <a:srcRect l="9500" r="9500"/>
          <a:stretch/>
        </p:blipFill>
        <p:spPr>
          <a:xfrm>
            <a:off x="5093255" y="2285999"/>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9" name="Picture 8">
            <a:extLst>
              <a:ext uri="{FF2B5EF4-FFF2-40B4-BE49-F238E27FC236}">
                <a16:creationId xmlns:a16="http://schemas.microsoft.com/office/drawing/2014/main" id="{AEAFBBC5-C5E5-4239-B100-DA2C1794DC6B}"/>
              </a:ext>
            </a:extLst>
          </p:cNvPr>
          <p:cNvPicPr>
            <a:picLocks noChangeAspect="1"/>
          </p:cNvPicPr>
          <p:nvPr/>
        </p:nvPicPr>
        <p:blipFill rotWithShape="1">
          <a:blip r:embed="rId5"/>
          <a:srcRect t="14033"/>
          <a:stretch/>
        </p:blipFill>
        <p:spPr>
          <a:xfrm>
            <a:off x="10186510" y="2271250"/>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4" name="TextBox 3">
            <a:extLst>
              <a:ext uri="{FF2B5EF4-FFF2-40B4-BE49-F238E27FC236}">
                <a16:creationId xmlns:a16="http://schemas.microsoft.com/office/drawing/2014/main" id="{6D85867E-F926-4B06-A0D5-B4E138F1E1FD}"/>
              </a:ext>
            </a:extLst>
          </p:cNvPr>
          <p:cNvSpPr txBox="1"/>
          <p:nvPr/>
        </p:nvSpPr>
        <p:spPr>
          <a:xfrm flipH="1">
            <a:off x="1514388" y="5708924"/>
            <a:ext cx="1738836" cy="646331"/>
          </a:xfrm>
          <a:prstGeom prst="rect">
            <a:avLst/>
          </a:prstGeom>
          <a:noFill/>
        </p:spPr>
        <p:txBody>
          <a:bodyPr wrap="square" rtlCol="0">
            <a:spAutoFit/>
          </a:bodyPr>
          <a:lstStyle/>
          <a:p>
            <a:r>
              <a:rPr lang="en-US" sz="3600" dirty="0" err="1">
                <a:solidFill>
                  <a:schemeClr val="bg1"/>
                </a:solidFill>
                <a:latin typeface="Poppins" panose="00000500000000000000" pitchFamily="2" charset="0"/>
                <a:cs typeface="Poppins" panose="00000500000000000000" pitchFamily="2" charset="0"/>
              </a:rPr>
              <a:t>NextJs</a:t>
            </a:r>
            <a:endParaRPr lang="en-IN" sz="3600" dirty="0">
              <a:solidFill>
                <a:schemeClr val="bg1"/>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6934F5DF-14EE-4E56-B127-9FCBA248FA80}"/>
              </a:ext>
            </a:extLst>
          </p:cNvPr>
          <p:cNvSpPr txBox="1"/>
          <p:nvPr/>
        </p:nvSpPr>
        <p:spPr>
          <a:xfrm flipH="1">
            <a:off x="6166369" y="5712540"/>
            <a:ext cx="1738836" cy="646331"/>
          </a:xfrm>
          <a:prstGeom prst="rect">
            <a:avLst/>
          </a:prstGeom>
          <a:noFill/>
        </p:spPr>
        <p:txBody>
          <a:bodyPr wrap="square" rtlCol="0">
            <a:spAutoFit/>
          </a:bodyPr>
          <a:lstStyle/>
          <a:p>
            <a:r>
              <a:rPr lang="en-US" sz="3600" dirty="0">
                <a:solidFill>
                  <a:schemeClr val="bg1"/>
                </a:solidFill>
                <a:latin typeface="Poppins" panose="00000500000000000000" pitchFamily="2" charset="0"/>
                <a:cs typeface="Poppins" panose="00000500000000000000" pitchFamily="2" charset="0"/>
              </a:rPr>
              <a:t>HTML</a:t>
            </a:r>
            <a:endParaRPr lang="en-IN" sz="36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44C0A022-AC24-440E-8F60-59585B442C42}"/>
              </a:ext>
            </a:extLst>
          </p:cNvPr>
          <p:cNvSpPr txBox="1"/>
          <p:nvPr/>
        </p:nvSpPr>
        <p:spPr>
          <a:xfrm flipH="1">
            <a:off x="11259624" y="5708923"/>
            <a:ext cx="1738836" cy="646331"/>
          </a:xfrm>
          <a:prstGeom prst="rect">
            <a:avLst/>
          </a:prstGeom>
          <a:noFill/>
        </p:spPr>
        <p:txBody>
          <a:bodyPr wrap="square" rtlCol="0">
            <a:spAutoFit/>
          </a:bodyPr>
          <a:lstStyle/>
          <a:p>
            <a:r>
              <a:rPr lang="en-US" sz="3600" dirty="0">
                <a:solidFill>
                  <a:schemeClr val="bg1"/>
                </a:solidFill>
                <a:latin typeface="Poppins" panose="00000500000000000000" pitchFamily="2" charset="0"/>
                <a:cs typeface="Poppins" panose="00000500000000000000" pitchFamily="2" charset="0"/>
              </a:rPr>
              <a:t>CSS</a:t>
            </a:r>
            <a:endParaRPr lang="en-IN" sz="36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5272342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5093255" y="221227"/>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Technologies</a:t>
            </a:r>
            <a:endParaRPr lang="en-IN" sz="4400" dirty="0">
              <a:solidFill>
                <a:schemeClr val="bg1"/>
              </a:solidFill>
              <a:latin typeface="Poppins" panose="00000500000000000000" pitchFamily="2" charset="0"/>
              <a:cs typeface="Poppins" panose="00000500000000000000" pitchFamily="2" charset="0"/>
            </a:endParaRPr>
          </a:p>
        </p:txBody>
      </p:sp>
      <p:sp>
        <p:nvSpPr>
          <p:cNvPr id="6" name="Text 2">
            <a:extLst>
              <a:ext uri="{FF2B5EF4-FFF2-40B4-BE49-F238E27FC236}">
                <a16:creationId xmlns:a16="http://schemas.microsoft.com/office/drawing/2014/main" id="{767EF555-F370-449F-899B-22507FACBA7F}"/>
              </a:ext>
            </a:extLst>
          </p:cNvPr>
          <p:cNvSpPr/>
          <p:nvPr/>
        </p:nvSpPr>
        <p:spPr>
          <a:xfrm>
            <a:off x="235975" y="677228"/>
            <a:ext cx="2964426" cy="694373"/>
          </a:xfrm>
          <a:prstGeom prst="rect">
            <a:avLst/>
          </a:prstGeom>
          <a:noFill/>
          <a:ln/>
        </p:spPr>
        <p:txBody>
          <a:bodyPr wrap="none" rtlCol="0" anchor="t"/>
          <a:lstStyle/>
          <a:p>
            <a:r>
              <a:rPr lang="en-US" sz="4400" dirty="0" err="1">
                <a:solidFill>
                  <a:schemeClr val="bg1"/>
                </a:solidFill>
                <a:latin typeface="Poppins" panose="00000500000000000000" pitchFamily="2" charset="0"/>
                <a:cs typeface="Poppins" panose="00000500000000000000" pitchFamily="2" charset="0"/>
              </a:rPr>
              <a:t>BackEnd</a:t>
            </a:r>
            <a:r>
              <a:rPr lang="en-US" sz="4400" dirty="0">
                <a:solidFill>
                  <a:schemeClr val="bg1"/>
                </a:solidFill>
                <a:latin typeface="Poppins" panose="00000500000000000000" pitchFamily="2" charset="0"/>
                <a:cs typeface="Poppins" panose="00000500000000000000" pitchFamily="2" charset="0"/>
              </a:rPr>
              <a:t>:</a:t>
            </a:r>
            <a:endParaRPr lang="en-IN" sz="4400" dirty="0">
              <a:solidFill>
                <a:schemeClr val="bg1"/>
              </a:solidFill>
              <a:latin typeface="Poppins" panose="00000500000000000000" pitchFamily="2" charset="0"/>
              <a:cs typeface="Poppins" panose="00000500000000000000" pitchFamily="2" charset="0"/>
            </a:endParaRPr>
          </a:p>
        </p:txBody>
      </p:sp>
      <p:pic>
        <p:nvPicPr>
          <p:cNvPr id="7" name="Picture 6">
            <a:extLst>
              <a:ext uri="{FF2B5EF4-FFF2-40B4-BE49-F238E27FC236}">
                <a16:creationId xmlns:a16="http://schemas.microsoft.com/office/drawing/2014/main" id="{F98501E3-4DB2-4E63-BFB7-CC82BDAB2340}"/>
              </a:ext>
            </a:extLst>
          </p:cNvPr>
          <p:cNvPicPr>
            <a:picLocks noChangeAspect="1"/>
          </p:cNvPicPr>
          <p:nvPr/>
        </p:nvPicPr>
        <p:blipFill rotWithShape="1">
          <a:blip r:embed="rId3"/>
          <a:srcRect l="6866" r="6866"/>
          <a:stretch/>
        </p:blipFill>
        <p:spPr>
          <a:xfrm>
            <a:off x="441274" y="1561730"/>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a:extLst>
              <a:ext uri="{FF2B5EF4-FFF2-40B4-BE49-F238E27FC236}">
                <a16:creationId xmlns:a16="http://schemas.microsoft.com/office/drawing/2014/main" id="{6A57C926-B712-41F8-A142-B406A1F09499}"/>
              </a:ext>
            </a:extLst>
          </p:cNvPr>
          <p:cNvPicPr>
            <a:picLocks noChangeAspect="1"/>
          </p:cNvPicPr>
          <p:nvPr/>
        </p:nvPicPr>
        <p:blipFill>
          <a:blip r:embed="rId4"/>
          <a:srcRect t="3731" b="3731"/>
          <a:stretch/>
        </p:blipFill>
        <p:spPr>
          <a:xfrm>
            <a:off x="5181708" y="1592827"/>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8">
            <a:extLst>
              <a:ext uri="{FF2B5EF4-FFF2-40B4-BE49-F238E27FC236}">
                <a16:creationId xmlns:a16="http://schemas.microsoft.com/office/drawing/2014/main" id="{AEAFBBC5-C5E5-4239-B100-DA2C1794DC6B}"/>
              </a:ext>
            </a:extLst>
          </p:cNvPr>
          <p:cNvPicPr>
            <a:picLocks noChangeAspect="1"/>
          </p:cNvPicPr>
          <p:nvPr/>
        </p:nvPicPr>
        <p:blipFill rotWithShape="1">
          <a:blip r:embed="rId5"/>
          <a:srcRect b="24336"/>
          <a:stretch/>
        </p:blipFill>
        <p:spPr>
          <a:xfrm>
            <a:off x="10304063" y="1592826"/>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6D85867E-F926-4B06-A0D5-B4E138F1E1FD}"/>
              </a:ext>
            </a:extLst>
          </p:cNvPr>
          <p:cNvSpPr txBox="1"/>
          <p:nvPr/>
        </p:nvSpPr>
        <p:spPr>
          <a:xfrm flipH="1">
            <a:off x="977830" y="4232526"/>
            <a:ext cx="2694518"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AWS</a:t>
            </a:r>
            <a:endParaRPr lang="en-IN" sz="2000" dirty="0">
              <a:solidFill>
                <a:schemeClr val="bg1"/>
              </a:solidFill>
              <a:latin typeface="Poppins" panose="00000500000000000000" pitchFamily="2" charset="0"/>
              <a:cs typeface="Poppins" panose="00000500000000000000" pitchFamily="2" charset="0"/>
            </a:endParaRPr>
          </a:p>
        </p:txBody>
      </p:sp>
      <p:sp>
        <p:nvSpPr>
          <p:cNvPr id="12" name="TextBox 11">
            <a:extLst>
              <a:ext uri="{FF2B5EF4-FFF2-40B4-BE49-F238E27FC236}">
                <a16:creationId xmlns:a16="http://schemas.microsoft.com/office/drawing/2014/main" id="{6934F5DF-14EE-4E56-B127-9FCBA248FA80}"/>
              </a:ext>
            </a:extLst>
          </p:cNvPr>
          <p:cNvSpPr txBox="1"/>
          <p:nvPr/>
        </p:nvSpPr>
        <p:spPr>
          <a:xfrm flipH="1">
            <a:off x="6166366" y="4232526"/>
            <a:ext cx="1915747"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Docker</a:t>
            </a:r>
            <a:endParaRPr lang="en-IN" sz="2000" dirty="0">
              <a:solidFill>
                <a:schemeClr val="bg1"/>
              </a:solidFill>
              <a:latin typeface="Poppins" panose="00000500000000000000" pitchFamily="2" charset="0"/>
              <a:cs typeface="Poppins" panose="00000500000000000000" pitchFamily="2" charset="0"/>
            </a:endParaRPr>
          </a:p>
        </p:txBody>
      </p:sp>
      <p:sp>
        <p:nvSpPr>
          <p:cNvPr id="13" name="TextBox 12">
            <a:extLst>
              <a:ext uri="{FF2B5EF4-FFF2-40B4-BE49-F238E27FC236}">
                <a16:creationId xmlns:a16="http://schemas.microsoft.com/office/drawing/2014/main" id="{44C0A022-AC24-440E-8F60-59585B442C42}"/>
              </a:ext>
            </a:extLst>
          </p:cNvPr>
          <p:cNvSpPr txBox="1"/>
          <p:nvPr/>
        </p:nvSpPr>
        <p:spPr>
          <a:xfrm flipH="1">
            <a:off x="11288721" y="4232526"/>
            <a:ext cx="1915747"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Prisma</a:t>
            </a:r>
            <a:endParaRPr lang="en-IN" sz="2000" dirty="0">
              <a:solidFill>
                <a:schemeClr val="bg1"/>
              </a:solidFill>
              <a:latin typeface="Poppins" panose="00000500000000000000" pitchFamily="2" charset="0"/>
              <a:cs typeface="Poppins" panose="00000500000000000000" pitchFamily="2" charset="0"/>
            </a:endParaRPr>
          </a:p>
        </p:txBody>
      </p:sp>
      <p:pic>
        <p:nvPicPr>
          <p:cNvPr id="14" name="Picture 13">
            <a:extLst>
              <a:ext uri="{FF2B5EF4-FFF2-40B4-BE49-F238E27FC236}">
                <a16:creationId xmlns:a16="http://schemas.microsoft.com/office/drawing/2014/main" id="{50F50567-A56E-4A7E-857C-3C9B6EFCDACF}"/>
              </a:ext>
            </a:extLst>
          </p:cNvPr>
          <p:cNvPicPr>
            <a:picLocks noChangeAspect="1"/>
          </p:cNvPicPr>
          <p:nvPr/>
        </p:nvPicPr>
        <p:blipFill rotWithShape="1">
          <a:blip r:embed="rId6"/>
          <a:srcRect t="1225" b="1225"/>
          <a:stretch/>
        </p:blipFill>
        <p:spPr>
          <a:xfrm>
            <a:off x="441274" y="4879164"/>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5" name="Picture 14">
            <a:extLst>
              <a:ext uri="{FF2B5EF4-FFF2-40B4-BE49-F238E27FC236}">
                <a16:creationId xmlns:a16="http://schemas.microsoft.com/office/drawing/2014/main" id="{29BFDC7D-212D-439D-B992-C27D3FF7C20E}"/>
              </a:ext>
            </a:extLst>
          </p:cNvPr>
          <p:cNvPicPr>
            <a:picLocks noChangeAspect="1"/>
          </p:cNvPicPr>
          <p:nvPr/>
        </p:nvPicPr>
        <p:blipFill>
          <a:blip r:embed="rId7"/>
          <a:srcRect t="6668" b="6668"/>
          <a:stretch/>
        </p:blipFill>
        <p:spPr>
          <a:xfrm>
            <a:off x="5181708" y="4910261"/>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6" name="Picture 15">
            <a:extLst>
              <a:ext uri="{FF2B5EF4-FFF2-40B4-BE49-F238E27FC236}">
                <a16:creationId xmlns:a16="http://schemas.microsoft.com/office/drawing/2014/main" id="{F8A366D4-25E3-4F15-B537-2E8ED16AFE37}"/>
              </a:ext>
            </a:extLst>
          </p:cNvPr>
          <p:cNvPicPr>
            <a:picLocks noChangeAspect="1"/>
          </p:cNvPicPr>
          <p:nvPr/>
        </p:nvPicPr>
        <p:blipFill rotWithShape="1">
          <a:blip r:embed="rId8"/>
          <a:srcRect t="6668" b="6668"/>
          <a:stretch/>
        </p:blipFill>
        <p:spPr>
          <a:xfrm>
            <a:off x="10304063" y="4910260"/>
            <a:ext cx="3885065" cy="2521973"/>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7" name="TextBox 16">
            <a:extLst>
              <a:ext uri="{FF2B5EF4-FFF2-40B4-BE49-F238E27FC236}">
                <a16:creationId xmlns:a16="http://schemas.microsoft.com/office/drawing/2014/main" id="{8D4864C8-970F-4A57-972B-4F75BC7857B6}"/>
              </a:ext>
            </a:extLst>
          </p:cNvPr>
          <p:cNvSpPr txBox="1"/>
          <p:nvPr/>
        </p:nvSpPr>
        <p:spPr>
          <a:xfrm flipH="1">
            <a:off x="977830" y="7549960"/>
            <a:ext cx="2694518"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PostgreSql</a:t>
            </a:r>
            <a:endParaRPr lang="en-IN" sz="2000" dirty="0">
              <a:solidFill>
                <a:schemeClr val="bg1"/>
              </a:solidFill>
              <a:latin typeface="Poppins" panose="00000500000000000000" pitchFamily="2" charset="0"/>
              <a:cs typeface="Poppins" panose="00000500000000000000" pitchFamily="2" charset="0"/>
            </a:endParaRPr>
          </a:p>
        </p:txBody>
      </p:sp>
      <p:sp>
        <p:nvSpPr>
          <p:cNvPr id="18" name="TextBox 17">
            <a:extLst>
              <a:ext uri="{FF2B5EF4-FFF2-40B4-BE49-F238E27FC236}">
                <a16:creationId xmlns:a16="http://schemas.microsoft.com/office/drawing/2014/main" id="{5F0383E9-9B86-4F86-8F1D-4ADBBBA67F02}"/>
              </a:ext>
            </a:extLst>
          </p:cNvPr>
          <p:cNvSpPr txBox="1"/>
          <p:nvPr/>
        </p:nvSpPr>
        <p:spPr>
          <a:xfrm flipH="1">
            <a:off x="6166366" y="7549960"/>
            <a:ext cx="1915747" cy="400110"/>
          </a:xfrm>
          <a:prstGeom prst="rect">
            <a:avLst/>
          </a:prstGeom>
          <a:noFill/>
        </p:spPr>
        <p:txBody>
          <a:bodyPr wrap="square" rtlCol="0">
            <a:spAutoFit/>
          </a:bodyPr>
          <a:lstStyle/>
          <a:p>
            <a:pPr algn="ctr"/>
            <a:r>
              <a:rPr lang="en-US" sz="2000" dirty="0" err="1">
                <a:solidFill>
                  <a:schemeClr val="bg1"/>
                </a:solidFill>
                <a:latin typeface="Poppins" panose="00000500000000000000" pitchFamily="2" charset="0"/>
                <a:cs typeface="Poppins" panose="00000500000000000000" pitchFamily="2" charset="0"/>
              </a:rPr>
              <a:t>ExpressJs</a:t>
            </a:r>
            <a:endParaRPr lang="en-IN" sz="2000" dirty="0">
              <a:solidFill>
                <a:schemeClr val="bg1"/>
              </a:solidFill>
              <a:latin typeface="Poppins" panose="00000500000000000000" pitchFamily="2" charset="0"/>
              <a:cs typeface="Poppins" panose="00000500000000000000" pitchFamily="2" charset="0"/>
            </a:endParaRPr>
          </a:p>
        </p:txBody>
      </p:sp>
      <p:sp>
        <p:nvSpPr>
          <p:cNvPr id="19" name="TextBox 18">
            <a:extLst>
              <a:ext uri="{FF2B5EF4-FFF2-40B4-BE49-F238E27FC236}">
                <a16:creationId xmlns:a16="http://schemas.microsoft.com/office/drawing/2014/main" id="{8D09F9B7-417E-452B-B5AA-7ABFFEA1DDBE}"/>
              </a:ext>
            </a:extLst>
          </p:cNvPr>
          <p:cNvSpPr txBox="1"/>
          <p:nvPr/>
        </p:nvSpPr>
        <p:spPr>
          <a:xfrm flipH="1">
            <a:off x="11288721" y="7549960"/>
            <a:ext cx="1915747" cy="400110"/>
          </a:xfrm>
          <a:prstGeom prst="rect">
            <a:avLst/>
          </a:prstGeom>
          <a:noFill/>
        </p:spPr>
        <p:txBody>
          <a:bodyPr wrap="square" rtlCol="0">
            <a:spAutoFit/>
          </a:bodyPr>
          <a:lstStyle/>
          <a:p>
            <a:pPr algn="ctr"/>
            <a:r>
              <a:rPr lang="en-US" sz="2000" dirty="0">
                <a:solidFill>
                  <a:schemeClr val="bg1"/>
                </a:solidFill>
                <a:latin typeface="Poppins" panose="00000500000000000000" pitchFamily="2" charset="0"/>
                <a:cs typeface="Poppins" panose="00000500000000000000" pitchFamily="2" charset="0"/>
              </a:rPr>
              <a:t>Nodejs</a:t>
            </a:r>
            <a:endParaRPr lang="en-IN" sz="2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1938206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5093255" y="221227"/>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Snapshots</a:t>
            </a:r>
            <a:endParaRPr lang="en-IN" sz="4400" dirty="0">
              <a:solidFill>
                <a:schemeClr val="bg1"/>
              </a:solidFill>
              <a:latin typeface="Poppins" panose="00000500000000000000" pitchFamily="2" charset="0"/>
              <a:cs typeface="Poppins" panose="00000500000000000000" pitchFamily="2" charset="0"/>
            </a:endParaRPr>
          </a:p>
        </p:txBody>
      </p:sp>
      <p:pic>
        <p:nvPicPr>
          <p:cNvPr id="6" name="Picture 5">
            <a:extLst>
              <a:ext uri="{FF2B5EF4-FFF2-40B4-BE49-F238E27FC236}">
                <a16:creationId xmlns:a16="http://schemas.microsoft.com/office/drawing/2014/main" id="{616DB412-E58E-4FF2-94CA-69326BE9F92B}"/>
              </a:ext>
            </a:extLst>
          </p:cNvPr>
          <p:cNvPicPr>
            <a:picLocks noChangeAspect="1"/>
          </p:cNvPicPr>
          <p:nvPr/>
        </p:nvPicPr>
        <p:blipFill>
          <a:blip r:embed="rId3"/>
          <a:stretch>
            <a:fillRect/>
          </a:stretch>
        </p:blipFill>
        <p:spPr>
          <a:xfrm>
            <a:off x="264293" y="1592825"/>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8" name="Text 2">
            <a:extLst>
              <a:ext uri="{FF2B5EF4-FFF2-40B4-BE49-F238E27FC236}">
                <a16:creationId xmlns:a16="http://schemas.microsoft.com/office/drawing/2014/main" id="{36399391-DC6F-4159-884A-5226AFE9EA3A}"/>
              </a:ext>
            </a:extLst>
          </p:cNvPr>
          <p:cNvSpPr/>
          <p:nvPr/>
        </p:nvSpPr>
        <p:spPr>
          <a:xfrm>
            <a:off x="-294531" y="568413"/>
            <a:ext cx="4443889" cy="694373"/>
          </a:xfrm>
          <a:prstGeom prst="rect">
            <a:avLst/>
          </a:prstGeom>
          <a:noFill/>
          <a:ln/>
        </p:spPr>
        <p:txBody>
          <a:bodyPr wrap="none" rtlCol="0" anchor="t"/>
          <a:lstStyle/>
          <a:p>
            <a:pPr algn="ctr"/>
            <a:r>
              <a:rPr lang="en-US" sz="4400" dirty="0" err="1">
                <a:solidFill>
                  <a:schemeClr val="bg1"/>
                </a:solidFill>
                <a:latin typeface="Poppins" panose="00000500000000000000" pitchFamily="2" charset="0"/>
                <a:cs typeface="Poppins" panose="00000500000000000000" pitchFamily="2" charset="0"/>
              </a:rPr>
              <a:t>HomePage</a:t>
            </a:r>
            <a:r>
              <a:rPr lang="en-US" sz="4400" dirty="0">
                <a:solidFill>
                  <a:schemeClr val="bg1"/>
                </a:solidFill>
                <a:latin typeface="Poppins" panose="00000500000000000000" pitchFamily="2" charset="0"/>
                <a:cs typeface="Poppins" panose="00000500000000000000" pitchFamily="2" charset="0"/>
              </a:rPr>
              <a:t>:</a:t>
            </a:r>
            <a:endParaRPr lang="en-IN" sz="4400" dirty="0">
              <a:solidFill>
                <a:schemeClr val="bg1"/>
              </a:solidFill>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56D12EE6-5443-4B64-8DEA-8DFBFB45BB95}"/>
              </a:ext>
            </a:extLst>
          </p:cNvPr>
          <p:cNvPicPr>
            <a:picLocks noChangeAspect="1"/>
          </p:cNvPicPr>
          <p:nvPr/>
        </p:nvPicPr>
        <p:blipFill>
          <a:blip r:embed="rId4"/>
          <a:srcRect l="9895" r="9895"/>
          <a:stretch/>
        </p:blipFill>
        <p:spPr>
          <a:xfrm>
            <a:off x="5298408" y="1592824"/>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0" name="Picture 9">
            <a:extLst>
              <a:ext uri="{FF2B5EF4-FFF2-40B4-BE49-F238E27FC236}">
                <a16:creationId xmlns:a16="http://schemas.microsoft.com/office/drawing/2014/main" id="{6DC4B5B8-EFEC-42B5-9F20-9179B16ACEFE}"/>
              </a:ext>
            </a:extLst>
          </p:cNvPr>
          <p:cNvPicPr>
            <a:picLocks noChangeAspect="1"/>
          </p:cNvPicPr>
          <p:nvPr/>
        </p:nvPicPr>
        <p:blipFill>
          <a:blip r:embed="rId5"/>
          <a:srcRect l="10846" r="10846"/>
          <a:stretch/>
        </p:blipFill>
        <p:spPr>
          <a:xfrm>
            <a:off x="10332524" y="1592823"/>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3" name="Picture 12">
            <a:extLst>
              <a:ext uri="{FF2B5EF4-FFF2-40B4-BE49-F238E27FC236}">
                <a16:creationId xmlns:a16="http://schemas.microsoft.com/office/drawing/2014/main" id="{A02F9B1B-1DD4-404F-BF8C-AB2D85836CEA}"/>
              </a:ext>
            </a:extLst>
          </p:cNvPr>
          <p:cNvPicPr>
            <a:picLocks noChangeAspect="1"/>
          </p:cNvPicPr>
          <p:nvPr/>
        </p:nvPicPr>
        <p:blipFill>
          <a:blip r:embed="rId6"/>
          <a:srcRect l="9483" r="9483"/>
          <a:stretch/>
        </p:blipFill>
        <p:spPr>
          <a:xfrm>
            <a:off x="264293" y="4611660"/>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4" name="Picture 13">
            <a:extLst>
              <a:ext uri="{FF2B5EF4-FFF2-40B4-BE49-F238E27FC236}">
                <a16:creationId xmlns:a16="http://schemas.microsoft.com/office/drawing/2014/main" id="{F7FD47DC-F1EF-4F0E-8DB2-04CDE2862EAC}"/>
              </a:ext>
            </a:extLst>
          </p:cNvPr>
          <p:cNvPicPr>
            <a:picLocks noChangeAspect="1"/>
          </p:cNvPicPr>
          <p:nvPr/>
        </p:nvPicPr>
        <p:blipFill>
          <a:blip r:embed="rId7"/>
          <a:srcRect l="12079" r="12079"/>
          <a:stretch/>
        </p:blipFill>
        <p:spPr>
          <a:xfrm>
            <a:off x="5298408" y="4611657"/>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15" name="Picture 14">
            <a:extLst>
              <a:ext uri="{FF2B5EF4-FFF2-40B4-BE49-F238E27FC236}">
                <a16:creationId xmlns:a16="http://schemas.microsoft.com/office/drawing/2014/main" id="{1CCCC79E-2651-4885-AEB6-F1C21B508592}"/>
              </a:ext>
            </a:extLst>
          </p:cNvPr>
          <p:cNvPicPr>
            <a:picLocks noChangeAspect="1"/>
          </p:cNvPicPr>
          <p:nvPr/>
        </p:nvPicPr>
        <p:blipFill>
          <a:blip r:embed="rId8"/>
          <a:srcRect l="21043" r="21043"/>
          <a:stretch/>
        </p:blipFill>
        <p:spPr>
          <a:xfrm>
            <a:off x="10332521" y="4611658"/>
            <a:ext cx="3885065" cy="2521973"/>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14572295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dirty="0"/>
          </a:p>
        </p:txBody>
      </p:sp>
      <p:pic>
        <p:nvPicPr>
          <p:cNvPr id="6" name="Picture 5">
            <a:extLst>
              <a:ext uri="{FF2B5EF4-FFF2-40B4-BE49-F238E27FC236}">
                <a16:creationId xmlns:a16="http://schemas.microsoft.com/office/drawing/2014/main" id="{616DB412-E58E-4FF2-94CA-69326BE9F92B}"/>
              </a:ext>
            </a:extLst>
          </p:cNvPr>
          <p:cNvPicPr>
            <a:picLocks noChangeAspect="1"/>
          </p:cNvPicPr>
          <p:nvPr/>
        </p:nvPicPr>
        <p:blipFill>
          <a:blip r:embed="rId3"/>
          <a:srcRect t="2306" b="2306"/>
          <a:stretch/>
        </p:blipFill>
        <p:spPr>
          <a:xfrm>
            <a:off x="365021" y="976436"/>
            <a:ext cx="13896669" cy="71121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8" name="Text 2">
            <a:extLst>
              <a:ext uri="{FF2B5EF4-FFF2-40B4-BE49-F238E27FC236}">
                <a16:creationId xmlns:a16="http://schemas.microsoft.com/office/drawing/2014/main" id="{36399391-DC6F-4159-884A-5226AFE9EA3A}"/>
              </a:ext>
            </a:extLst>
          </p:cNvPr>
          <p:cNvSpPr/>
          <p:nvPr/>
        </p:nvSpPr>
        <p:spPr>
          <a:xfrm>
            <a:off x="365021" y="151726"/>
            <a:ext cx="4443889" cy="694373"/>
          </a:xfrm>
          <a:prstGeom prst="rect">
            <a:avLst/>
          </a:prstGeom>
          <a:noFill/>
          <a:ln/>
        </p:spPr>
        <p:txBody>
          <a:bodyPr wrap="none" rtlCol="0" anchor="t"/>
          <a:lstStyle/>
          <a:p>
            <a:r>
              <a:rPr lang="en-US" sz="4000" dirty="0">
                <a:solidFill>
                  <a:schemeClr val="bg1"/>
                </a:solidFill>
                <a:latin typeface="Poppins" panose="00000500000000000000" pitchFamily="2" charset="0"/>
                <a:cs typeface="Poppins" panose="00000500000000000000" pitchFamily="2" charset="0"/>
              </a:rPr>
              <a:t>Login Page:</a:t>
            </a:r>
            <a:endParaRPr lang="en-IN" sz="4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805671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6" name="Picture 5">
            <a:extLst>
              <a:ext uri="{FF2B5EF4-FFF2-40B4-BE49-F238E27FC236}">
                <a16:creationId xmlns:a16="http://schemas.microsoft.com/office/drawing/2014/main" id="{616DB412-E58E-4FF2-94CA-69326BE9F92B}"/>
              </a:ext>
            </a:extLst>
          </p:cNvPr>
          <p:cNvPicPr>
            <a:picLocks noChangeAspect="1"/>
          </p:cNvPicPr>
          <p:nvPr/>
        </p:nvPicPr>
        <p:blipFill>
          <a:blip r:embed="rId3"/>
          <a:srcRect t="1127" b="1127"/>
          <a:stretch/>
        </p:blipFill>
        <p:spPr>
          <a:xfrm>
            <a:off x="365021" y="976436"/>
            <a:ext cx="13896669" cy="7112131"/>
          </a:xfrm>
          <a:prstGeom prst="rect">
            <a:avLst/>
          </a:prstGeom>
        </p:spPr>
      </p:pic>
      <p:sp>
        <p:nvSpPr>
          <p:cNvPr id="8" name="Text 2">
            <a:extLst>
              <a:ext uri="{FF2B5EF4-FFF2-40B4-BE49-F238E27FC236}">
                <a16:creationId xmlns:a16="http://schemas.microsoft.com/office/drawing/2014/main" id="{36399391-DC6F-4159-884A-5226AFE9EA3A}"/>
              </a:ext>
            </a:extLst>
          </p:cNvPr>
          <p:cNvSpPr/>
          <p:nvPr/>
        </p:nvSpPr>
        <p:spPr>
          <a:xfrm>
            <a:off x="-275160" y="141032"/>
            <a:ext cx="4443889" cy="694373"/>
          </a:xfrm>
          <a:prstGeom prst="rect">
            <a:avLst/>
          </a:prstGeom>
          <a:noFill/>
          <a:ln/>
        </p:spPr>
        <p:txBody>
          <a:bodyPr wrap="none" rtlCol="0" anchor="t"/>
          <a:lstStyle/>
          <a:p>
            <a:pPr algn="ctr"/>
            <a:r>
              <a:rPr lang="en-US" sz="4000" dirty="0">
                <a:solidFill>
                  <a:schemeClr val="bg1"/>
                </a:solidFill>
                <a:latin typeface="Poppins" panose="00000500000000000000" pitchFamily="2" charset="0"/>
                <a:cs typeface="Poppins" panose="00000500000000000000" pitchFamily="2" charset="0"/>
              </a:rPr>
              <a:t>Explore Page:</a:t>
            </a:r>
            <a:endParaRPr lang="en-IN" sz="4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32571455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6" name="Picture 5">
            <a:extLst>
              <a:ext uri="{FF2B5EF4-FFF2-40B4-BE49-F238E27FC236}">
                <a16:creationId xmlns:a16="http://schemas.microsoft.com/office/drawing/2014/main" id="{616DB412-E58E-4FF2-94CA-69326BE9F92B}"/>
              </a:ext>
            </a:extLst>
          </p:cNvPr>
          <p:cNvPicPr>
            <a:picLocks noChangeAspect="1"/>
          </p:cNvPicPr>
          <p:nvPr/>
        </p:nvPicPr>
        <p:blipFill>
          <a:blip r:embed="rId3"/>
          <a:srcRect t="1121" b="1121"/>
          <a:stretch/>
        </p:blipFill>
        <p:spPr>
          <a:xfrm>
            <a:off x="365021" y="976436"/>
            <a:ext cx="13896669" cy="7112131"/>
          </a:xfrm>
          <a:prstGeom prst="rect">
            <a:avLst/>
          </a:prstGeom>
        </p:spPr>
      </p:pic>
      <p:sp>
        <p:nvSpPr>
          <p:cNvPr id="8" name="Text 2">
            <a:extLst>
              <a:ext uri="{FF2B5EF4-FFF2-40B4-BE49-F238E27FC236}">
                <a16:creationId xmlns:a16="http://schemas.microsoft.com/office/drawing/2014/main" id="{36399391-DC6F-4159-884A-5226AFE9EA3A}"/>
              </a:ext>
            </a:extLst>
          </p:cNvPr>
          <p:cNvSpPr/>
          <p:nvPr/>
        </p:nvSpPr>
        <p:spPr>
          <a:xfrm>
            <a:off x="1571170" y="189467"/>
            <a:ext cx="3859013" cy="694373"/>
          </a:xfrm>
          <a:prstGeom prst="rect">
            <a:avLst/>
          </a:prstGeom>
          <a:noFill/>
          <a:ln/>
        </p:spPr>
        <p:txBody>
          <a:bodyPr wrap="none" rtlCol="0" anchor="t"/>
          <a:lstStyle/>
          <a:p>
            <a:pPr algn="ctr"/>
            <a:r>
              <a:rPr lang="en-US" sz="4000" dirty="0">
                <a:solidFill>
                  <a:schemeClr val="bg1"/>
                </a:solidFill>
                <a:latin typeface="Poppins" panose="00000500000000000000" pitchFamily="2" charset="0"/>
                <a:cs typeface="Poppins" panose="00000500000000000000" pitchFamily="2" charset="0"/>
              </a:rPr>
              <a:t>Code Submission Page:</a:t>
            </a:r>
            <a:endParaRPr lang="en-IN" sz="4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28742973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1" y="0"/>
            <a:ext cx="14630400" cy="8229600"/>
          </a:xfrm>
          <a:prstGeom prst="rect">
            <a:avLst/>
          </a:prstGeom>
          <a:solidFill>
            <a:srgbClr val="050505"/>
          </a:solidFill>
          <a:ln w="13811">
            <a:solidFill>
              <a:srgbClr val="565151"/>
            </a:solidFill>
            <a:prstDash val="solid"/>
          </a:ln>
        </p:spPr>
      </p:sp>
      <p:sp>
        <p:nvSpPr>
          <p:cNvPr id="5" name="Text 2"/>
          <p:cNvSpPr/>
          <p:nvPr/>
        </p:nvSpPr>
        <p:spPr>
          <a:xfrm>
            <a:off x="-319403" y="277958"/>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Profile Page:</a:t>
            </a:r>
            <a:endParaRPr lang="en-IN" sz="4400" dirty="0">
              <a:solidFill>
                <a:schemeClr val="bg1"/>
              </a:solidFill>
              <a:latin typeface="Poppins" panose="00000500000000000000" pitchFamily="2" charset="0"/>
              <a:cs typeface="Poppins" panose="00000500000000000000" pitchFamily="2" charset="0"/>
            </a:endParaRPr>
          </a:p>
        </p:txBody>
      </p:sp>
      <p:pic>
        <p:nvPicPr>
          <p:cNvPr id="9" name="Picture 8">
            <a:extLst>
              <a:ext uri="{FF2B5EF4-FFF2-40B4-BE49-F238E27FC236}">
                <a16:creationId xmlns:a16="http://schemas.microsoft.com/office/drawing/2014/main" id="{56D12EE6-5443-4B64-8DEA-8DFBFB45BB95}"/>
              </a:ext>
            </a:extLst>
          </p:cNvPr>
          <p:cNvPicPr>
            <a:picLocks noChangeAspect="1"/>
          </p:cNvPicPr>
          <p:nvPr/>
        </p:nvPicPr>
        <p:blipFill>
          <a:blip r:embed="rId3"/>
          <a:srcRect l="4984" r="4984"/>
          <a:stretch/>
        </p:blipFill>
        <p:spPr>
          <a:xfrm>
            <a:off x="7756027" y="1944662"/>
            <a:ext cx="6686129" cy="43402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7" name="Picture 6">
            <a:extLst>
              <a:ext uri="{FF2B5EF4-FFF2-40B4-BE49-F238E27FC236}">
                <a16:creationId xmlns:a16="http://schemas.microsoft.com/office/drawing/2014/main" id="{D6587437-5884-4943-9015-8FC3F0212317}"/>
              </a:ext>
            </a:extLst>
          </p:cNvPr>
          <p:cNvPicPr>
            <a:picLocks noChangeAspect="1"/>
          </p:cNvPicPr>
          <p:nvPr/>
        </p:nvPicPr>
        <p:blipFill>
          <a:blip r:embed="rId4"/>
          <a:stretch>
            <a:fillRect/>
          </a:stretch>
        </p:blipFill>
        <p:spPr>
          <a:xfrm>
            <a:off x="188244" y="1944663"/>
            <a:ext cx="6938713" cy="4340271"/>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Tree>
    <p:extLst>
      <p:ext uri="{BB962C8B-B14F-4D97-AF65-F5344CB8AC3E}">
        <p14:creationId xmlns:p14="http://schemas.microsoft.com/office/powerpoint/2010/main" val="219037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2712482"/>
            <a:ext cx="4443889"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Conclusion</a:t>
            </a:r>
            <a:endParaRPr lang="en-US" sz="4374" b="1" dirty="0"/>
          </a:p>
        </p:txBody>
      </p:sp>
      <p:sp>
        <p:nvSpPr>
          <p:cNvPr id="6" name="Text 3"/>
          <p:cNvSpPr/>
          <p:nvPr/>
        </p:nvSpPr>
        <p:spPr>
          <a:xfrm>
            <a:off x="6319599" y="3740110"/>
            <a:ext cx="7477601" cy="1777008"/>
          </a:xfrm>
          <a:prstGeom prst="rect">
            <a:avLst/>
          </a:prstGeom>
          <a:noFill/>
          <a:ln/>
        </p:spPr>
        <p:txBody>
          <a:bodyPr wrap="square" rtlCol="0" anchor="t"/>
          <a:lstStyle/>
          <a:p>
            <a:pPr marL="0" indent="0">
              <a:lnSpc>
                <a:spcPct val="150000"/>
              </a:lnSpc>
              <a:buNone/>
            </a:pPr>
            <a:r>
              <a:rPr lang="en-US" sz="2000" dirty="0">
                <a:solidFill>
                  <a:srgbClr val="E5E0DF"/>
                </a:solidFill>
                <a:latin typeface="Roboto" pitchFamily="34" charset="0"/>
                <a:ea typeface="Roboto" pitchFamily="34" charset="-122"/>
                <a:cs typeface="Roboto" pitchFamily="34" charset="-120"/>
              </a:rPr>
              <a:t>The Remote Code Execution Engine revolutionizes the way developers tackle programming challenges. With its seamless integration with AWS auto scaling group and simple queue service, coupled with the use of Docker containers, it offers unmatched scalability, security, and efficiency. Empower your team today and unleash the true potential of your projects.</a:t>
            </a:r>
            <a:endParaRPr 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1637824"/>
            <a:ext cx="4443889"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Thank You</a:t>
            </a:r>
            <a:endParaRPr lang="en-US" sz="4374" b="1" dirty="0"/>
          </a:p>
        </p:txBody>
      </p:sp>
      <p:sp>
        <p:nvSpPr>
          <p:cNvPr id="5" name="Text 3"/>
          <p:cNvSpPr/>
          <p:nvPr/>
        </p:nvSpPr>
        <p:spPr>
          <a:xfrm>
            <a:off x="2037993" y="2665452"/>
            <a:ext cx="10554414" cy="355402"/>
          </a:xfrm>
          <a:prstGeom prst="rect">
            <a:avLst/>
          </a:prstGeom>
          <a:noFill/>
          <a:ln/>
        </p:spPr>
        <p:txBody>
          <a:bodyPr wrap="none" rtlCol="0" anchor="t"/>
          <a:lstStyle/>
          <a:p>
            <a:pPr marL="0" indent="0">
              <a:lnSpc>
                <a:spcPts val="2799"/>
              </a:lnSpc>
              <a:buNone/>
            </a:pPr>
            <a:endParaRPr lang="en-US" sz="1750" dirty="0"/>
          </a:p>
        </p:txBody>
      </p:sp>
      <p:pic>
        <p:nvPicPr>
          <p:cNvPr id="6" name="Image 0" descr="preencoded.png"/>
          <p:cNvPicPr>
            <a:picLocks noChangeAspect="1"/>
          </p:cNvPicPr>
          <p:nvPr/>
        </p:nvPicPr>
        <p:blipFill>
          <a:blip r:embed="rId3"/>
          <a:stretch>
            <a:fillRect/>
          </a:stretch>
        </p:blipFill>
        <p:spPr>
          <a:xfrm>
            <a:off x="3463766" y="3270766"/>
            <a:ext cx="444341" cy="444341"/>
          </a:xfrm>
          <a:prstGeom prst="rect">
            <a:avLst/>
          </a:prstGeom>
        </p:spPr>
      </p:pic>
      <p:sp>
        <p:nvSpPr>
          <p:cNvPr id="7" name="Text 4"/>
          <p:cNvSpPr/>
          <p:nvPr/>
        </p:nvSpPr>
        <p:spPr>
          <a:xfrm>
            <a:off x="2352794" y="3992761"/>
            <a:ext cx="2666286" cy="416481"/>
          </a:xfrm>
          <a:prstGeom prst="rect">
            <a:avLst/>
          </a:prstGeom>
          <a:noFill/>
          <a:ln/>
        </p:spPr>
        <p:txBody>
          <a:bodyPr wrap="none" rtlCol="0" anchor="t"/>
          <a:lstStyle/>
          <a:p>
            <a:pPr marL="0" indent="0" algn="ctr">
              <a:lnSpc>
                <a:spcPts val="3281"/>
              </a:lnSpc>
              <a:buNone/>
            </a:pPr>
            <a:r>
              <a:rPr lang="en-US" sz="2624" dirty="0">
                <a:solidFill>
                  <a:srgbClr val="F2F2F3"/>
                </a:solidFill>
                <a:latin typeface="Poppins" pitchFamily="34" charset="0"/>
                <a:ea typeface="Poppins" pitchFamily="34" charset="-122"/>
                <a:cs typeface="Poppins" pitchFamily="34" charset="-120"/>
              </a:rPr>
              <a:t>Aarjav Jain</a:t>
            </a:r>
            <a:endParaRPr lang="en-US" sz="2624" dirty="0"/>
          </a:p>
        </p:txBody>
      </p:sp>
      <p:sp>
        <p:nvSpPr>
          <p:cNvPr id="8" name="Text 5"/>
          <p:cNvSpPr/>
          <p:nvPr/>
        </p:nvSpPr>
        <p:spPr>
          <a:xfrm>
            <a:off x="2037993" y="4631412"/>
            <a:ext cx="3295888" cy="355402"/>
          </a:xfrm>
          <a:prstGeom prst="rect">
            <a:avLst/>
          </a:prstGeom>
          <a:noFill/>
          <a:ln/>
        </p:spPr>
        <p:txBody>
          <a:bodyPr wrap="none" rtlCol="0" anchor="t"/>
          <a:lstStyle/>
          <a:p>
            <a:pPr marL="0" indent="0" algn="ctr">
              <a:lnSpc>
                <a:spcPts val="2799"/>
              </a:lnSpc>
              <a:buNone/>
            </a:pPr>
            <a:r>
              <a:rPr lang="en-US" sz="1750" b="1" dirty="0">
                <a:solidFill>
                  <a:srgbClr val="E5E0DF"/>
                </a:solidFill>
                <a:latin typeface="Roboto" pitchFamily="34" charset="0"/>
                <a:ea typeface="Roboto" pitchFamily="34" charset="-122"/>
                <a:cs typeface="Roboto" pitchFamily="34" charset="-120"/>
              </a:rPr>
              <a:t>TCA2057001</a:t>
            </a:r>
            <a:endParaRPr lang="en-US" sz="1750" dirty="0"/>
          </a:p>
        </p:txBody>
      </p:sp>
      <p:pic>
        <p:nvPicPr>
          <p:cNvPr id="9" name="Image 1" descr="preencoded.png"/>
          <p:cNvPicPr>
            <a:picLocks noChangeAspect="1"/>
          </p:cNvPicPr>
          <p:nvPr/>
        </p:nvPicPr>
        <p:blipFill>
          <a:blip r:embed="rId4"/>
          <a:stretch>
            <a:fillRect/>
          </a:stretch>
        </p:blipFill>
        <p:spPr>
          <a:xfrm>
            <a:off x="7092910" y="3270766"/>
            <a:ext cx="444341" cy="444341"/>
          </a:xfrm>
          <a:prstGeom prst="rect">
            <a:avLst/>
          </a:prstGeom>
        </p:spPr>
      </p:pic>
      <p:sp>
        <p:nvSpPr>
          <p:cNvPr id="10" name="Text 6"/>
          <p:cNvSpPr/>
          <p:nvPr/>
        </p:nvSpPr>
        <p:spPr>
          <a:xfrm>
            <a:off x="5920621" y="4062056"/>
            <a:ext cx="2788920" cy="347186"/>
          </a:xfrm>
          <a:prstGeom prst="rect">
            <a:avLst/>
          </a:prstGeom>
          <a:noFill/>
          <a:ln/>
        </p:spPr>
        <p:txBody>
          <a:bodyPr wrap="none" rtlCol="0" anchor="t"/>
          <a:lstStyle/>
          <a:p>
            <a:pPr marL="0" indent="0" algn="ctr">
              <a:lnSpc>
                <a:spcPts val="2734"/>
              </a:lnSpc>
              <a:buNone/>
            </a:pPr>
            <a:r>
              <a:rPr lang="en-US" sz="2400" dirty="0">
                <a:solidFill>
                  <a:srgbClr val="F2F2F3"/>
                </a:solidFill>
                <a:latin typeface="Poppins" pitchFamily="34" charset="0"/>
                <a:ea typeface="Poppins" pitchFamily="34" charset="-122"/>
                <a:cs typeface="Poppins" pitchFamily="34" charset="-120"/>
              </a:rPr>
              <a:t>Lakshika </a:t>
            </a:r>
            <a:r>
              <a:rPr lang="en-US" sz="2620" dirty="0">
                <a:solidFill>
                  <a:srgbClr val="F2F2F3"/>
                </a:solidFill>
                <a:latin typeface="Poppins" pitchFamily="34" charset="0"/>
                <a:ea typeface="Poppins" pitchFamily="34" charset="-122"/>
                <a:cs typeface="Poppins" pitchFamily="34" charset="-120"/>
              </a:rPr>
              <a:t>Chaudhary</a:t>
            </a:r>
            <a:endParaRPr lang="en-US" sz="2620" dirty="0"/>
          </a:p>
        </p:txBody>
      </p:sp>
      <p:sp>
        <p:nvSpPr>
          <p:cNvPr id="11" name="Text 7"/>
          <p:cNvSpPr/>
          <p:nvPr/>
        </p:nvSpPr>
        <p:spPr>
          <a:xfrm>
            <a:off x="5667137" y="4642247"/>
            <a:ext cx="3296007" cy="355402"/>
          </a:xfrm>
          <a:prstGeom prst="rect">
            <a:avLst/>
          </a:prstGeom>
          <a:noFill/>
          <a:ln/>
        </p:spPr>
        <p:txBody>
          <a:bodyPr wrap="none" rtlCol="0" anchor="t"/>
          <a:lstStyle/>
          <a:p>
            <a:pPr marL="0" indent="0" algn="ctr">
              <a:lnSpc>
                <a:spcPts val="2799"/>
              </a:lnSpc>
              <a:buNone/>
            </a:pPr>
            <a:r>
              <a:rPr lang="en-US" sz="1750" b="1" dirty="0">
                <a:solidFill>
                  <a:srgbClr val="E5E0DF"/>
                </a:solidFill>
                <a:latin typeface="Roboto" pitchFamily="34" charset="0"/>
                <a:ea typeface="Roboto" pitchFamily="34" charset="-122"/>
                <a:cs typeface="Roboto" pitchFamily="34" charset="-120"/>
              </a:rPr>
              <a:t>TCA2057021</a:t>
            </a:r>
            <a:endParaRPr lang="en-US" sz="1750" dirty="0"/>
          </a:p>
        </p:txBody>
      </p:sp>
      <p:pic>
        <p:nvPicPr>
          <p:cNvPr id="12" name="Image 2" descr="preencoded.png"/>
          <p:cNvPicPr>
            <a:picLocks noChangeAspect="1"/>
          </p:cNvPicPr>
          <p:nvPr/>
        </p:nvPicPr>
        <p:blipFill>
          <a:blip r:embed="rId5"/>
          <a:stretch>
            <a:fillRect/>
          </a:stretch>
        </p:blipFill>
        <p:spPr>
          <a:xfrm>
            <a:off x="10722173" y="3270766"/>
            <a:ext cx="444341" cy="444341"/>
          </a:xfrm>
          <a:prstGeom prst="rect">
            <a:avLst/>
          </a:prstGeom>
        </p:spPr>
      </p:pic>
      <p:sp>
        <p:nvSpPr>
          <p:cNvPr id="13" name="Text 8"/>
          <p:cNvSpPr/>
          <p:nvPr/>
        </p:nvSpPr>
        <p:spPr>
          <a:xfrm>
            <a:off x="9611201" y="3992761"/>
            <a:ext cx="2666286" cy="416481"/>
          </a:xfrm>
          <a:prstGeom prst="rect">
            <a:avLst/>
          </a:prstGeom>
          <a:noFill/>
          <a:ln/>
        </p:spPr>
        <p:txBody>
          <a:bodyPr wrap="none" rtlCol="0" anchor="t"/>
          <a:lstStyle/>
          <a:p>
            <a:pPr marL="0" indent="0" algn="ctr">
              <a:lnSpc>
                <a:spcPts val="3281"/>
              </a:lnSpc>
              <a:buNone/>
            </a:pPr>
            <a:r>
              <a:rPr lang="en-US" sz="2624" dirty="0">
                <a:solidFill>
                  <a:srgbClr val="F2F2F3"/>
                </a:solidFill>
                <a:latin typeface="Poppins" pitchFamily="34" charset="0"/>
                <a:ea typeface="Poppins" pitchFamily="34" charset="-122"/>
                <a:cs typeface="Poppins" pitchFamily="34" charset="-120"/>
              </a:rPr>
              <a:t>Manraj Singh</a:t>
            </a:r>
            <a:endParaRPr lang="en-US" sz="2624" dirty="0"/>
          </a:p>
        </p:txBody>
      </p:sp>
      <p:sp>
        <p:nvSpPr>
          <p:cNvPr id="14" name="Text 9"/>
          <p:cNvSpPr/>
          <p:nvPr/>
        </p:nvSpPr>
        <p:spPr>
          <a:xfrm>
            <a:off x="9296400" y="4631412"/>
            <a:ext cx="3296007" cy="355402"/>
          </a:xfrm>
          <a:prstGeom prst="rect">
            <a:avLst/>
          </a:prstGeom>
          <a:noFill/>
          <a:ln/>
        </p:spPr>
        <p:txBody>
          <a:bodyPr wrap="none" rtlCol="0" anchor="t"/>
          <a:lstStyle/>
          <a:p>
            <a:pPr marL="0" indent="0" algn="ctr">
              <a:lnSpc>
                <a:spcPts val="2799"/>
              </a:lnSpc>
              <a:buNone/>
            </a:pPr>
            <a:r>
              <a:rPr lang="en-US" sz="1750" b="1" dirty="0">
                <a:solidFill>
                  <a:srgbClr val="E5E0DF"/>
                </a:solidFill>
                <a:latin typeface="Roboto" pitchFamily="34" charset="0"/>
                <a:ea typeface="Roboto" pitchFamily="34" charset="-122"/>
                <a:cs typeface="Roboto" pitchFamily="34" charset="-120"/>
              </a:rPr>
              <a:t>TCA2057022</a:t>
            </a:r>
            <a:endParaRPr lang="en-US" sz="1750" dirty="0"/>
          </a:p>
        </p:txBody>
      </p:sp>
      <p:sp>
        <p:nvSpPr>
          <p:cNvPr id="15" name="Text 10"/>
          <p:cNvSpPr/>
          <p:nvPr/>
        </p:nvSpPr>
        <p:spPr>
          <a:xfrm>
            <a:off x="9296400" y="5186720"/>
            <a:ext cx="3296007" cy="355402"/>
          </a:xfrm>
          <a:prstGeom prst="rect">
            <a:avLst/>
          </a:prstGeom>
          <a:noFill/>
          <a:ln/>
        </p:spPr>
        <p:txBody>
          <a:bodyPr wrap="none" rtlCol="0" anchor="t"/>
          <a:lstStyle/>
          <a:p>
            <a:pPr marL="0" indent="0" algn="ctr">
              <a:lnSpc>
                <a:spcPts val="2799"/>
              </a:lnSpc>
              <a:buNone/>
            </a:pPr>
            <a:endParaRPr lang="en-US" sz="1750" dirty="0"/>
          </a:p>
        </p:txBody>
      </p:sp>
      <p:sp>
        <p:nvSpPr>
          <p:cNvPr id="16" name="Text 11"/>
          <p:cNvSpPr/>
          <p:nvPr/>
        </p:nvSpPr>
        <p:spPr>
          <a:xfrm>
            <a:off x="2393394" y="5792033"/>
            <a:ext cx="10199013" cy="355402"/>
          </a:xfrm>
          <a:prstGeom prst="rect">
            <a:avLst/>
          </a:prstGeom>
          <a:noFill/>
          <a:ln/>
        </p:spPr>
        <p:txBody>
          <a:bodyPr wrap="none" rtlCol="0" anchor="t"/>
          <a:lstStyle/>
          <a:p>
            <a:pPr marL="342900" indent="-342900" algn="l">
              <a:lnSpc>
                <a:spcPts val="2799"/>
              </a:lnSpc>
              <a:buSzPct val="100000"/>
              <a:buChar char="•"/>
            </a:pPr>
            <a:r>
              <a:rPr lang="en-US" sz="2000" u="sng" dirty="0">
                <a:solidFill>
                  <a:srgbClr val="F2F2F3"/>
                </a:solidFill>
                <a:latin typeface="Roboto" pitchFamily="34" charset="0"/>
                <a:ea typeface="Roboto" pitchFamily="34" charset="-122"/>
                <a:cs typeface="Roboto" pitchFamily="34" charset="-120"/>
                <a:hlinkClick r:id="rId6">
                  <a:extLst>
                    <a:ext uri="{A12FA001-AC4F-418D-AE19-62706E023703}">
                      <ahyp:hlinkClr xmlns:ahyp="http://schemas.microsoft.com/office/drawing/2018/hyperlinkcolor" val="tx"/>
                    </a:ext>
                  </a:extLst>
                </a:hlinkClick>
              </a:rPr>
              <a:t>Live Link</a:t>
            </a:r>
            <a:endParaRPr lang="en-US" sz="2000" dirty="0"/>
          </a:p>
        </p:txBody>
      </p:sp>
      <p:sp>
        <p:nvSpPr>
          <p:cNvPr id="17" name="Text 12"/>
          <p:cNvSpPr/>
          <p:nvPr/>
        </p:nvSpPr>
        <p:spPr>
          <a:xfrm>
            <a:off x="2393394" y="6236256"/>
            <a:ext cx="10199013" cy="355402"/>
          </a:xfrm>
          <a:prstGeom prst="rect">
            <a:avLst/>
          </a:prstGeom>
          <a:noFill/>
          <a:ln/>
        </p:spPr>
        <p:txBody>
          <a:bodyPr wrap="none" rtlCol="0" anchor="t"/>
          <a:lstStyle/>
          <a:p>
            <a:pPr marL="342900" indent="-342900" algn="l">
              <a:lnSpc>
                <a:spcPts val="2799"/>
              </a:lnSpc>
              <a:buSzPct val="100000"/>
              <a:buChar char="•"/>
            </a:pPr>
            <a:r>
              <a:rPr lang="en-US" sz="2000" u="sng" dirty="0">
                <a:solidFill>
                  <a:srgbClr val="F2F2F3"/>
                </a:solidFill>
                <a:latin typeface="Roboto" pitchFamily="34" charset="0"/>
                <a:ea typeface="Roboto" pitchFamily="34" charset="-122"/>
                <a:cs typeface="Roboto" pitchFamily="34" charset="-120"/>
                <a:hlinkClick r:id="rId7">
                  <a:extLst>
                    <a:ext uri="{A12FA001-AC4F-418D-AE19-62706E023703}">
                      <ahyp:hlinkClr xmlns:ahyp="http://schemas.microsoft.com/office/drawing/2018/hyperlinkcolor" val="tx"/>
                    </a:ext>
                  </a:extLst>
                </a:hlinkClick>
              </a:rPr>
              <a:t>Github Repo</a:t>
            </a:r>
            <a:endParaRPr 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5" name="Text 2"/>
          <p:cNvSpPr/>
          <p:nvPr/>
        </p:nvSpPr>
        <p:spPr>
          <a:xfrm>
            <a:off x="858598" y="2189400"/>
            <a:ext cx="6913801" cy="1166456"/>
          </a:xfrm>
          <a:prstGeom prst="rect">
            <a:avLst/>
          </a:prstGeom>
          <a:noFill/>
          <a:ln/>
        </p:spPr>
        <p:txBody>
          <a:bodyPr wrap="none" rtlCol="0" anchor="t"/>
          <a:lstStyle/>
          <a:p>
            <a:pPr marL="0" indent="0">
              <a:lnSpc>
                <a:spcPts val="6561"/>
              </a:lnSpc>
              <a:buNone/>
            </a:pPr>
            <a:r>
              <a:rPr lang="en-US" sz="6000" b="1" dirty="0">
                <a:solidFill>
                  <a:srgbClr val="F2F2F3"/>
                </a:solidFill>
                <a:latin typeface="Poppins" pitchFamily="34" charset="0"/>
                <a:ea typeface="Poppins" pitchFamily="34" charset="-122"/>
                <a:cs typeface="Poppins" pitchFamily="34" charset="-120"/>
              </a:rPr>
              <a:t>CodeStreax</a:t>
            </a:r>
            <a:endParaRPr lang="en-US" sz="6000" dirty="0"/>
          </a:p>
        </p:txBody>
      </p:sp>
      <p:sp>
        <p:nvSpPr>
          <p:cNvPr id="6" name="Text 3"/>
          <p:cNvSpPr/>
          <p:nvPr/>
        </p:nvSpPr>
        <p:spPr>
          <a:xfrm>
            <a:off x="833199" y="3435589"/>
            <a:ext cx="6913801" cy="3823176"/>
          </a:xfrm>
          <a:prstGeom prst="rect">
            <a:avLst/>
          </a:prstGeom>
          <a:noFill/>
          <a:ln/>
        </p:spPr>
        <p:txBody>
          <a:bodyPr wrap="square" rtlCol="0" anchor="t"/>
          <a:lstStyle/>
          <a:p>
            <a:pPr marL="0" indent="0">
              <a:lnSpc>
                <a:spcPct val="150000"/>
              </a:lnSpc>
              <a:buNone/>
            </a:pPr>
            <a:r>
              <a:rPr lang="en-US" sz="2400" dirty="0">
                <a:solidFill>
                  <a:srgbClr val="E5E0DF"/>
                </a:solidFill>
                <a:latin typeface="Roboto" pitchFamily="34" charset="0"/>
                <a:ea typeface="Roboto" pitchFamily="34" charset="-122"/>
                <a:cs typeface="Roboto" pitchFamily="34" charset="-120"/>
              </a:rPr>
              <a:t>Achieve unprecedented scalability with the Remote Code Execution Engine. Harness the power of AWS auto scaling group and simple queue service for efficient processing of incoming requests. Ensure security using Docker containers.</a:t>
            </a:r>
            <a:endParaRPr lang="en-US" sz="2400" dirty="0"/>
          </a:p>
        </p:txBody>
      </p:sp>
      <p:pic>
        <p:nvPicPr>
          <p:cNvPr id="11" name="Picture 10">
            <a:extLst>
              <a:ext uri="{FF2B5EF4-FFF2-40B4-BE49-F238E27FC236}">
                <a16:creationId xmlns:a16="http://schemas.microsoft.com/office/drawing/2014/main" id="{2405DFB2-C724-3FEA-8763-E429BD178FAB}"/>
              </a:ext>
            </a:extLst>
          </p:cNvPr>
          <p:cNvPicPr>
            <a:picLocks noChangeAspect="1"/>
          </p:cNvPicPr>
          <p:nvPr/>
        </p:nvPicPr>
        <p:blipFill>
          <a:blip r:embed="rId3"/>
          <a:stretch>
            <a:fillRect/>
          </a:stretch>
        </p:blipFill>
        <p:spPr>
          <a:xfrm>
            <a:off x="8178646" y="1937192"/>
            <a:ext cx="5994708" cy="5321573"/>
          </a:xfrm>
          <a:prstGeom prst="rect">
            <a:avLst/>
          </a:prstGeom>
        </p:spPr>
      </p:pic>
      <p:pic>
        <p:nvPicPr>
          <p:cNvPr id="13" name="Picture 12">
            <a:extLst>
              <a:ext uri="{FF2B5EF4-FFF2-40B4-BE49-F238E27FC236}">
                <a16:creationId xmlns:a16="http://schemas.microsoft.com/office/drawing/2014/main" id="{61BBAC56-C3B2-CF17-079E-14F12B444A34}"/>
              </a:ext>
            </a:extLst>
          </p:cNvPr>
          <p:cNvPicPr>
            <a:picLocks noChangeAspect="1"/>
          </p:cNvPicPr>
          <p:nvPr/>
        </p:nvPicPr>
        <p:blipFill>
          <a:blip r:embed="rId4"/>
          <a:stretch>
            <a:fillRect/>
          </a:stretch>
        </p:blipFill>
        <p:spPr>
          <a:xfrm>
            <a:off x="858598" y="1662205"/>
            <a:ext cx="5689065" cy="171559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txBody>
          <a:bodyPr/>
          <a:lstStyle/>
          <a:p>
            <a:endParaRPr lang="en-IN"/>
          </a:p>
        </p:txBody>
      </p:sp>
      <p:sp>
        <p:nvSpPr>
          <p:cNvPr id="6" name="Text 3"/>
          <p:cNvSpPr/>
          <p:nvPr/>
        </p:nvSpPr>
        <p:spPr>
          <a:xfrm>
            <a:off x="833199" y="2786660"/>
            <a:ext cx="6913801" cy="3823176"/>
          </a:xfrm>
          <a:prstGeom prst="rect">
            <a:avLst/>
          </a:prstGeom>
          <a:noFill/>
          <a:ln/>
        </p:spPr>
        <p:txBody>
          <a:bodyPr wrap="square" rtlCol="0" anchor="t"/>
          <a:lstStyle/>
          <a:p>
            <a:pPr marL="0" indent="0">
              <a:lnSpc>
                <a:spcPct val="150000"/>
              </a:lnSpc>
              <a:buNone/>
            </a:pPr>
            <a:r>
              <a:rPr lang="en-US" sz="2400" dirty="0">
                <a:solidFill>
                  <a:srgbClr val="E5E0DF"/>
                </a:solidFill>
                <a:latin typeface="Roboto" pitchFamily="34" charset="0"/>
                <a:ea typeface="Roboto" pitchFamily="34" charset="-122"/>
                <a:cs typeface="Roboto" pitchFamily="34" charset="-120"/>
              </a:rPr>
              <a:t>The remote code execution engine, provides a virtual coding environment for users to execute and test their code remotely. Designed to enhance coding skills, it enables real-time assessment of algorithms and problem-solving proficiency, fostering an interactive platform for learning and practicing programming in a collaborative and competitive manner.</a:t>
            </a:r>
            <a:endParaRPr lang="en-US" sz="2400" dirty="0"/>
          </a:p>
        </p:txBody>
      </p:sp>
      <p:sp>
        <p:nvSpPr>
          <p:cNvPr id="5" name="Text 2"/>
          <p:cNvSpPr/>
          <p:nvPr/>
        </p:nvSpPr>
        <p:spPr>
          <a:xfrm>
            <a:off x="485958" y="862045"/>
            <a:ext cx="6913801" cy="1166456"/>
          </a:xfrm>
          <a:prstGeom prst="rect">
            <a:avLst/>
          </a:prstGeom>
          <a:noFill/>
          <a:ln/>
        </p:spPr>
        <p:txBody>
          <a:bodyPr wrap="none" rtlCol="0" anchor="t"/>
          <a:lstStyle/>
          <a:p>
            <a:pPr marL="0" indent="0">
              <a:lnSpc>
                <a:spcPts val="6561"/>
              </a:lnSpc>
              <a:buNone/>
            </a:pPr>
            <a:r>
              <a:rPr lang="en-US" sz="4400" b="1" dirty="0">
                <a:solidFill>
                  <a:srgbClr val="F2F2F3"/>
                </a:solidFill>
                <a:latin typeface="Poppins" pitchFamily="34" charset="0"/>
                <a:ea typeface="Poppins" pitchFamily="34" charset="-122"/>
                <a:cs typeface="Poppins" pitchFamily="34" charset="-120"/>
              </a:rPr>
              <a:t>Purpose And Background</a:t>
            </a:r>
            <a:endParaRPr lang="en-US" sz="4400" dirty="0"/>
          </a:p>
        </p:txBody>
      </p:sp>
      <p:pic>
        <p:nvPicPr>
          <p:cNvPr id="7" name="Picture 6">
            <a:extLst>
              <a:ext uri="{FF2B5EF4-FFF2-40B4-BE49-F238E27FC236}">
                <a16:creationId xmlns:a16="http://schemas.microsoft.com/office/drawing/2014/main" id="{E2E86454-C9A9-4111-AFF0-FAE7E68D2D6C}"/>
              </a:ext>
            </a:extLst>
          </p:cNvPr>
          <p:cNvPicPr>
            <a:picLocks noChangeAspect="1"/>
          </p:cNvPicPr>
          <p:nvPr/>
        </p:nvPicPr>
        <p:blipFill>
          <a:blip r:embed="rId3"/>
          <a:stretch>
            <a:fillRect/>
          </a:stretch>
        </p:blipFill>
        <p:spPr>
          <a:xfrm>
            <a:off x="8362335" y="0"/>
            <a:ext cx="6268065" cy="8229600"/>
          </a:xfrm>
          <a:prstGeom prst="rect">
            <a:avLst/>
          </a:prstGeom>
        </p:spPr>
      </p:pic>
    </p:spTree>
    <p:extLst>
      <p:ext uri="{BB962C8B-B14F-4D97-AF65-F5344CB8AC3E}">
        <p14:creationId xmlns:p14="http://schemas.microsoft.com/office/powerpoint/2010/main" val="36320700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725387" y="235455"/>
            <a:ext cx="7776000" cy="720000"/>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Module Description</a:t>
            </a:r>
            <a:endParaRPr lang="en-US" sz="4374" b="1" dirty="0"/>
          </a:p>
        </p:txBody>
      </p:sp>
      <p:pic>
        <p:nvPicPr>
          <p:cNvPr id="5" name="Image 0" descr="preencoded.png"/>
          <p:cNvPicPr>
            <a:picLocks noChangeAspect="1"/>
          </p:cNvPicPr>
          <p:nvPr/>
        </p:nvPicPr>
        <p:blipFill>
          <a:blip r:embed="rId3"/>
          <a:stretch>
            <a:fillRect/>
          </a:stretch>
        </p:blipFill>
        <p:spPr>
          <a:xfrm>
            <a:off x="333256" y="1630086"/>
            <a:ext cx="3295888" cy="2036921"/>
          </a:xfrm>
          <a:prstGeom prst="rect">
            <a:avLst/>
          </a:prstGeom>
        </p:spPr>
      </p:pic>
      <p:sp>
        <p:nvSpPr>
          <p:cNvPr id="6" name="Text 3"/>
          <p:cNvSpPr/>
          <p:nvPr/>
        </p:nvSpPr>
        <p:spPr>
          <a:xfrm>
            <a:off x="300038" y="3900132"/>
            <a:ext cx="3108960" cy="347186"/>
          </a:xfrm>
          <a:prstGeom prst="rect">
            <a:avLst/>
          </a:prstGeom>
          <a:noFill/>
          <a:ln/>
        </p:spPr>
        <p:txBody>
          <a:bodyPr wrap="none" rtlCol="0" anchor="t"/>
          <a:lstStyle/>
          <a:p>
            <a:pPr marL="0" indent="0" algn="l">
              <a:lnSpc>
                <a:spcPts val="2734"/>
              </a:lnSpc>
              <a:buNone/>
            </a:pPr>
            <a:r>
              <a:rPr lang="en-US" sz="2187" b="1" dirty="0">
                <a:solidFill>
                  <a:srgbClr val="F2F2F3"/>
                </a:solidFill>
                <a:latin typeface="Poppins" pitchFamily="34" charset="0"/>
                <a:ea typeface="Poppins" pitchFamily="34" charset="-122"/>
                <a:cs typeface="Poppins" pitchFamily="34" charset="-120"/>
              </a:rPr>
              <a:t>User-Friendly Interface</a:t>
            </a:r>
            <a:endParaRPr lang="en-US" sz="2187" b="1" dirty="0"/>
          </a:p>
        </p:txBody>
      </p:sp>
      <p:sp>
        <p:nvSpPr>
          <p:cNvPr id="7" name="Text 4"/>
          <p:cNvSpPr/>
          <p:nvPr/>
        </p:nvSpPr>
        <p:spPr>
          <a:xfrm>
            <a:off x="295344" y="4428653"/>
            <a:ext cx="3295888"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Easily navigate through the intuitive interface of the Remote Code Execution Engine. Simplify the process of solving complex data structures and algorithm problems, allowing programmers to focus on what truly matters.</a:t>
            </a:r>
            <a:endParaRPr lang="en-US" sz="1750" dirty="0"/>
          </a:p>
        </p:txBody>
      </p:sp>
      <p:pic>
        <p:nvPicPr>
          <p:cNvPr id="8" name="Image 1" descr="preencoded.png"/>
          <p:cNvPicPr>
            <a:picLocks noChangeAspect="1"/>
          </p:cNvPicPr>
          <p:nvPr/>
        </p:nvPicPr>
        <p:blipFill>
          <a:blip r:embed="rId4"/>
          <a:stretch>
            <a:fillRect/>
          </a:stretch>
        </p:blipFill>
        <p:spPr>
          <a:xfrm>
            <a:off x="3962400" y="1619132"/>
            <a:ext cx="3296007" cy="2037040"/>
          </a:xfrm>
          <a:prstGeom prst="rect">
            <a:avLst/>
          </a:prstGeom>
        </p:spPr>
      </p:pic>
      <p:sp>
        <p:nvSpPr>
          <p:cNvPr id="9" name="Text 5"/>
          <p:cNvSpPr/>
          <p:nvPr/>
        </p:nvSpPr>
        <p:spPr>
          <a:xfrm>
            <a:off x="3962400" y="3882039"/>
            <a:ext cx="2221944" cy="347186"/>
          </a:xfrm>
          <a:prstGeom prst="rect">
            <a:avLst/>
          </a:prstGeom>
          <a:noFill/>
          <a:ln/>
        </p:spPr>
        <p:txBody>
          <a:bodyPr wrap="none" rtlCol="0" anchor="t"/>
          <a:lstStyle/>
          <a:p>
            <a:pPr marL="0" indent="0" algn="l">
              <a:lnSpc>
                <a:spcPts val="2734"/>
              </a:lnSpc>
              <a:buNone/>
            </a:pPr>
            <a:r>
              <a:rPr lang="en-US" sz="2187" b="1" dirty="0">
                <a:solidFill>
                  <a:srgbClr val="F2F2F3"/>
                </a:solidFill>
                <a:latin typeface="Poppins" pitchFamily="34" charset="0"/>
                <a:ea typeface="Poppins" pitchFamily="34" charset="-122"/>
                <a:cs typeface="Poppins" pitchFamily="34" charset="-120"/>
              </a:rPr>
              <a:t>High Security</a:t>
            </a:r>
            <a:endParaRPr lang="en-US" sz="2187" b="1" dirty="0"/>
          </a:p>
        </p:txBody>
      </p:sp>
      <p:sp>
        <p:nvSpPr>
          <p:cNvPr id="10" name="Text 6"/>
          <p:cNvSpPr/>
          <p:nvPr/>
        </p:nvSpPr>
        <p:spPr>
          <a:xfrm>
            <a:off x="3962399" y="4573428"/>
            <a:ext cx="3296007" cy="2487811"/>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Ensure optimal security with the Remote Code Execution Engine's utilization of Docker containers. Shield your system against untrusted code by encapsulating it within isolated containers, delivering peace of mind to users.</a:t>
            </a:r>
            <a:endParaRPr lang="en-US" sz="1750" dirty="0"/>
          </a:p>
        </p:txBody>
      </p:sp>
      <p:pic>
        <p:nvPicPr>
          <p:cNvPr id="11" name="Image 2" descr="preencoded.png"/>
          <p:cNvPicPr>
            <a:picLocks noChangeAspect="1"/>
          </p:cNvPicPr>
          <p:nvPr/>
        </p:nvPicPr>
        <p:blipFill>
          <a:blip r:embed="rId5"/>
          <a:stretch>
            <a:fillRect/>
          </a:stretch>
        </p:blipFill>
        <p:spPr>
          <a:xfrm>
            <a:off x="7591544" y="1651277"/>
            <a:ext cx="3296007" cy="2037040"/>
          </a:xfrm>
          <a:prstGeom prst="rect">
            <a:avLst/>
          </a:prstGeom>
        </p:spPr>
      </p:pic>
      <p:sp>
        <p:nvSpPr>
          <p:cNvPr id="12" name="Text 7"/>
          <p:cNvSpPr/>
          <p:nvPr/>
        </p:nvSpPr>
        <p:spPr>
          <a:xfrm>
            <a:off x="7591544" y="3900132"/>
            <a:ext cx="2446020" cy="347186"/>
          </a:xfrm>
          <a:prstGeom prst="rect">
            <a:avLst/>
          </a:prstGeom>
          <a:noFill/>
          <a:ln/>
        </p:spPr>
        <p:txBody>
          <a:bodyPr wrap="none" rtlCol="0" anchor="t"/>
          <a:lstStyle/>
          <a:p>
            <a:pPr marL="0" indent="0" algn="l">
              <a:lnSpc>
                <a:spcPts val="2734"/>
              </a:lnSpc>
              <a:buNone/>
            </a:pPr>
            <a:r>
              <a:rPr lang="en-US" sz="2187" b="1" dirty="0">
                <a:solidFill>
                  <a:srgbClr val="F2F2F3"/>
                </a:solidFill>
                <a:latin typeface="Poppins" pitchFamily="34" charset="0"/>
                <a:ea typeface="Poppins" pitchFamily="34" charset="-122"/>
                <a:cs typeface="Poppins" pitchFamily="34" charset="-120"/>
              </a:rPr>
              <a:t>Horizontal Scaling</a:t>
            </a:r>
            <a:endParaRPr lang="en-US" sz="2187" b="1" dirty="0"/>
          </a:p>
        </p:txBody>
      </p:sp>
      <p:sp>
        <p:nvSpPr>
          <p:cNvPr id="13" name="Text 8"/>
          <p:cNvSpPr/>
          <p:nvPr/>
        </p:nvSpPr>
        <p:spPr>
          <a:xfrm>
            <a:off x="7591544" y="4428653"/>
            <a:ext cx="3296007" cy="2843213"/>
          </a:xfrm>
          <a:prstGeom prst="rect">
            <a:avLst/>
          </a:prstGeom>
          <a:noFill/>
          <a:ln/>
        </p:spPr>
        <p:txBody>
          <a:bodyPr wrap="square" rtlCol="0" anchor="t"/>
          <a:lstStyle/>
          <a:p>
            <a:pPr marL="0" indent="0" algn="l">
              <a:lnSpc>
                <a:spcPts val="2799"/>
              </a:lnSpc>
              <a:buNone/>
            </a:pPr>
            <a:r>
              <a:rPr lang="en-US" sz="1750" dirty="0">
                <a:solidFill>
                  <a:srgbClr val="E5E0DF"/>
                </a:solidFill>
                <a:latin typeface="Roboto" pitchFamily="34" charset="0"/>
                <a:ea typeface="Roboto" pitchFamily="34" charset="-122"/>
                <a:cs typeface="Roboto" pitchFamily="34" charset="-120"/>
              </a:rPr>
              <a:t>Experience the power of horizontal scaling as the Remote Code Execution Engine seamlessly integrates with AWS auto scaling group. Effortlessly adapt to varying workloads, maximizing performance and efficiency.</a:t>
            </a:r>
            <a:endParaRPr lang="en-US" sz="1750" dirty="0"/>
          </a:p>
        </p:txBody>
      </p:sp>
      <p:sp>
        <p:nvSpPr>
          <p:cNvPr id="15" name="Text 7">
            <a:extLst>
              <a:ext uri="{FF2B5EF4-FFF2-40B4-BE49-F238E27FC236}">
                <a16:creationId xmlns:a16="http://schemas.microsoft.com/office/drawing/2014/main" id="{3AD520A9-E0AC-4ED7-AA27-4463B517F32E}"/>
              </a:ext>
            </a:extLst>
          </p:cNvPr>
          <p:cNvSpPr/>
          <p:nvPr/>
        </p:nvSpPr>
        <p:spPr>
          <a:xfrm>
            <a:off x="11220688" y="3906690"/>
            <a:ext cx="2446020" cy="347186"/>
          </a:xfrm>
          <a:prstGeom prst="rect">
            <a:avLst/>
          </a:prstGeom>
          <a:noFill/>
          <a:ln/>
        </p:spPr>
        <p:txBody>
          <a:bodyPr wrap="none" rtlCol="0" anchor="t"/>
          <a:lstStyle/>
          <a:p>
            <a:pPr marL="0" indent="0" algn="l">
              <a:lnSpc>
                <a:spcPts val="2734"/>
              </a:lnSpc>
              <a:buNone/>
            </a:pPr>
            <a:r>
              <a:rPr lang="en-US" sz="2187" b="1" dirty="0">
                <a:solidFill>
                  <a:srgbClr val="F2F2F3"/>
                </a:solidFill>
                <a:latin typeface="Poppins" pitchFamily="34" charset="0"/>
                <a:ea typeface="Poppins" pitchFamily="34" charset="-122"/>
                <a:cs typeface="Poppins" pitchFamily="34" charset="-120"/>
              </a:rPr>
              <a:t>Amazon SQS</a:t>
            </a:r>
            <a:endParaRPr lang="en-US" sz="2187" b="1" dirty="0"/>
          </a:p>
        </p:txBody>
      </p:sp>
      <p:sp>
        <p:nvSpPr>
          <p:cNvPr id="16" name="Text 8">
            <a:extLst>
              <a:ext uri="{FF2B5EF4-FFF2-40B4-BE49-F238E27FC236}">
                <a16:creationId xmlns:a16="http://schemas.microsoft.com/office/drawing/2014/main" id="{C77C561C-8805-4C87-847E-BD425D335823}"/>
              </a:ext>
            </a:extLst>
          </p:cNvPr>
          <p:cNvSpPr/>
          <p:nvPr/>
        </p:nvSpPr>
        <p:spPr>
          <a:xfrm>
            <a:off x="11220688" y="4428653"/>
            <a:ext cx="3296007" cy="2843213"/>
          </a:xfrm>
          <a:prstGeom prst="rect">
            <a:avLst/>
          </a:prstGeom>
          <a:noFill/>
          <a:ln/>
        </p:spPr>
        <p:txBody>
          <a:bodyPr wrap="square" rtlCol="0" anchor="t"/>
          <a:lstStyle/>
          <a:p>
            <a:pPr marL="0" indent="0" algn="l">
              <a:lnSpc>
                <a:spcPts val="2580"/>
              </a:lnSpc>
              <a:buNone/>
            </a:pPr>
            <a:r>
              <a:rPr lang="en-US" sz="1800" dirty="0">
                <a:solidFill>
                  <a:srgbClr val="E5E0DF"/>
                </a:solidFill>
                <a:latin typeface="Roboto" pitchFamily="34" charset="0"/>
                <a:ea typeface="Roboto" pitchFamily="34" charset="-122"/>
                <a:cs typeface="Roboto" pitchFamily="34" charset="-120"/>
              </a:rPr>
              <a:t>Streamline the handling of incoming requests through the Remote Code Execution Engine's integration with AWS Simple Queue Service. Ensure smooth and efficient workflow, benefiting both users and administrators.</a:t>
            </a:r>
            <a:endParaRPr lang="en-US" sz="1800" dirty="0"/>
          </a:p>
        </p:txBody>
      </p:sp>
      <p:grpSp>
        <p:nvGrpSpPr>
          <p:cNvPr id="19" name="Group 18">
            <a:extLst>
              <a:ext uri="{FF2B5EF4-FFF2-40B4-BE49-F238E27FC236}">
                <a16:creationId xmlns:a16="http://schemas.microsoft.com/office/drawing/2014/main" id="{8B05C192-5B2B-49BB-948D-76C0752B6954}"/>
              </a:ext>
            </a:extLst>
          </p:cNvPr>
          <p:cNvGrpSpPr/>
          <p:nvPr/>
        </p:nvGrpSpPr>
        <p:grpSpPr>
          <a:xfrm>
            <a:off x="11220688" y="1651277"/>
            <a:ext cx="3296007" cy="2037040"/>
            <a:chOff x="11220688" y="1651277"/>
            <a:chExt cx="3296007" cy="2037040"/>
          </a:xfrm>
        </p:grpSpPr>
        <p:pic>
          <p:nvPicPr>
            <p:cNvPr id="14" name="Image 2" descr="preencoded.png">
              <a:extLst>
                <a:ext uri="{FF2B5EF4-FFF2-40B4-BE49-F238E27FC236}">
                  <a16:creationId xmlns:a16="http://schemas.microsoft.com/office/drawing/2014/main" id="{179559E8-8F24-4281-BFE1-64335E3EB9B4}"/>
                </a:ext>
              </a:extLst>
            </p:cNvPr>
            <p:cNvPicPr>
              <a:picLocks noChangeAspect="1"/>
            </p:cNvPicPr>
            <p:nvPr/>
          </p:nvPicPr>
          <p:blipFill>
            <a:blip r:embed="rId5"/>
            <a:stretch>
              <a:fillRect/>
            </a:stretch>
          </p:blipFill>
          <p:spPr>
            <a:xfrm>
              <a:off x="11220688" y="1651277"/>
              <a:ext cx="3296007" cy="2037040"/>
            </a:xfrm>
            <a:prstGeom prst="rect">
              <a:avLst/>
            </a:prstGeom>
          </p:spPr>
        </p:pic>
        <p:pic>
          <p:nvPicPr>
            <p:cNvPr id="18" name="Picture 17">
              <a:extLst>
                <a:ext uri="{FF2B5EF4-FFF2-40B4-BE49-F238E27FC236}">
                  <a16:creationId xmlns:a16="http://schemas.microsoft.com/office/drawing/2014/main" id="{F6D464CC-C4F1-48E1-BFFA-2DCA98C843D4}"/>
                </a:ext>
              </a:extLst>
            </p:cNvPr>
            <p:cNvPicPr>
              <a:picLocks noChangeAspect="1"/>
            </p:cNvPicPr>
            <p:nvPr/>
          </p:nvPicPr>
          <p:blipFill>
            <a:blip r:embed="rId6"/>
            <a:stretch>
              <a:fillRect/>
            </a:stretch>
          </p:blipFill>
          <p:spPr>
            <a:xfrm>
              <a:off x="11330463" y="1651277"/>
              <a:ext cx="3076456" cy="2037040"/>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32934"/>
          </a:xfrm>
          <a:prstGeom prst="rect">
            <a:avLst/>
          </a:prstGeom>
          <a:solidFill>
            <a:srgbClr val="050505"/>
          </a:solidFill>
          <a:ln w="12740">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14630400" cy="8232934"/>
          </a:xfrm>
          <a:prstGeom prst="rect">
            <a:avLst/>
          </a:prstGeom>
        </p:spPr>
      </p:pic>
      <p:sp>
        <p:nvSpPr>
          <p:cNvPr id="5" name="Shape 2"/>
          <p:cNvSpPr/>
          <p:nvPr/>
        </p:nvSpPr>
        <p:spPr>
          <a:xfrm>
            <a:off x="0" y="0"/>
            <a:ext cx="14630400" cy="8232934"/>
          </a:xfrm>
          <a:prstGeom prst="rect">
            <a:avLst/>
          </a:prstGeom>
          <a:solidFill>
            <a:srgbClr val="050505">
              <a:alpha val="80000"/>
            </a:srgbClr>
          </a:solidFill>
          <a:ln/>
        </p:spPr>
      </p:sp>
      <p:sp>
        <p:nvSpPr>
          <p:cNvPr id="6" name="Text 3"/>
          <p:cNvSpPr/>
          <p:nvPr/>
        </p:nvSpPr>
        <p:spPr>
          <a:xfrm>
            <a:off x="2452211" y="563047"/>
            <a:ext cx="6484620" cy="639723"/>
          </a:xfrm>
          <a:prstGeom prst="rect">
            <a:avLst/>
          </a:prstGeom>
          <a:noFill/>
          <a:ln/>
        </p:spPr>
        <p:txBody>
          <a:bodyPr wrap="none" rtlCol="0" anchor="t"/>
          <a:lstStyle/>
          <a:p>
            <a:pPr marL="0" indent="0">
              <a:lnSpc>
                <a:spcPts val="5038"/>
              </a:lnSpc>
              <a:buNone/>
            </a:pPr>
            <a:r>
              <a:rPr lang="en-US" sz="4031" b="1" dirty="0">
                <a:solidFill>
                  <a:srgbClr val="F2F2F3"/>
                </a:solidFill>
                <a:latin typeface="Poppins" pitchFamily="34" charset="0"/>
                <a:ea typeface="Poppins" pitchFamily="34" charset="-122"/>
                <a:cs typeface="Poppins" pitchFamily="34" charset="-120"/>
              </a:rPr>
              <a:t>Efficient Request Handling</a:t>
            </a:r>
            <a:endParaRPr lang="en-US" sz="4031" b="1" dirty="0"/>
          </a:p>
        </p:txBody>
      </p:sp>
      <p:sp>
        <p:nvSpPr>
          <p:cNvPr id="7" name="Shape 4"/>
          <p:cNvSpPr/>
          <p:nvPr/>
        </p:nvSpPr>
        <p:spPr>
          <a:xfrm>
            <a:off x="2738914" y="1509832"/>
            <a:ext cx="40838" cy="6160056"/>
          </a:xfrm>
          <a:prstGeom prst="rect">
            <a:avLst/>
          </a:prstGeom>
          <a:solidFill>
            <a:srgbClr val="494950"/>
          </a:solidFill>
          <a:ln/>
        </p:spPr>
      </p:sp>
      <p:sp>
        <p:nvSpPr>
          <p:cNvPr id="8" name="Shape 5"/>
          <p:cNvSpPr/>
          <p:nvPr/>
        </p:nvSpPr>
        <p:spPr>
          <a:xfrm>
            <a:off x="2989600" y="1879580"/>
            <a:ext cx="716637" cy="40838"/>
          </a:xfrm>
          <a:prstGeom prst="rect">
            <a:avLst/>
          </a:prstGeom>
          <a:solidFill>
            <a:srgbClr val="494950"/>
          </a:solidFill>
          <a:ln/>
        </p:spPr>
      </p:sp>
      <p:sp>
        <p:nvSpPr>
          <p:cNvPr id="9" name="Shape 6"/>
          <p:cNvSpPr/>
          <p:nvPr/>
        </p:nvSpPr>
        <p:spPr>
          <a:xfrm>
            <a:off x="2528947" y="1669732"/>
            <a:ext cx="460653" cy="460653"/>
          </a:xfrm>
          <a:prstGeom prst="roundRect">
            <a:avLst>
              <a:gd name="adj" fmla="val 20002"/>
            </a:avLst>
          </a:prstGeom>
          <a:solidFill>
            <a:srgbClr val="3D3D42"/>
          </a:solidFill>
          <a:ln w="12740">
            <a:solidFill>
              <a:srgbClr val="494950"/>
            </a:solidFill>
            <a:prstDash val="solid"/>
          </a:ln>
        </p:spPr>
      </p:sp>
      <p:sp>
        <p:nvSpPr>
          <p:cNvPr id="10" name="Text 7"/>
          <p:cNvSpPr/>
          <p:nvPr/>
        </p:nvSpPr>
        <p:spPr>
          <a:xfrm>
            <a:off x="2713494" y="1708071"/>
            <a:ext cx="91440" cy="383977"/>
          </a:xfrm>
          <a:prstGeom prst="rect">
            <a:avLst/>
          </a:prstGeom>
          <a:noFill/>
          <a:ln/>
        </p:spPr>
        <p:txBody>
          <a:bodyPr wrap="none" rtlCol="0" anchor="t"/>
          <a:lstStyle/>
          <a:p>
            <a:pPr marL="0" indent="0" algn="ctr">
              <a:lnSpc>
                <a:spcPts val="3023"/>
              </a:lnSpc>
              <a:buNone/>
            </a:pPr>
            <a:r>
              <a:rPr lang="en-US" sz="2418" dirty="0">
                <a:solidFill>
                  <a:srgbClr val="E5E0DF"/>
                </a:solidFill>
                <a:latin typeface="Poppins" pitchFamily="34" charset="0"/>
                <a:ea typeface="Poppins" pitchFamily="34" charset="-122"/>
                <a:cs typeface="Poppins" pitchFamily="34" charset="-120"/>
              </a:rPr>
              <a:t>1</a:t>
            </a:r>
            <a:endParaRPr lang="en-US" sz="2418" dirty="0"/>
          </a:p>
        </p:txBody>
      </p:sp>
      <p:sp>
        <p:nvSpPr>
          <p:cNvPr id="11" name="Text 8"/>
          <p:cNvSpPr/>
          <p:nvPr/>
        </p:nvSpPr>
        <p:spPr>
          <a:xfrm>
            <a:off x="3885367" y="1714500"/>
            <a:ext cx="2766060" cy="319921"/>
          </a:xfrm>
          <a:prstGeom prst="rect">
            <a:avLst/>
          </a:prstGeom>
          <a:noFill/>
          <a:ln/>
        </p:spPr>
        <p:txBody>
          <a:bodyPr wrap="none" rtlCol="0" anchor="t"/>
          <a:lstStyle/>
          <a:p>
            <a:pPr marL="0" indent="0" algn="l">
              <a:lnSpc>
                <a:spcPts val="2519"/>
              </a:lnSpc>
              <a:buNone/>
            </a:pPr>
            <a:r>
              <a:rPr lang="en-US" sz="2015" b="1" dirty="0">
                <a:solidFill>
                  <a:srgbClr val="E5E0DF"/>
                </a:solidFill>
                <a:latin typeface="Poppins" pitchFamily="34" charset="0"/>
                <a:ea typeface="Poppins" pitchFamily="34" charset="-122"/>
                <a:cs typeface="Poppins" pitchFamily="34" charset="-120"/>
              </a:rPr>
              <a:t>Simple Queue Service</a:t>
            </a:r>
            <a:endParaRPr lang="en-US" sz="2015" b="1" dirty="0"/>
          </a:p>
        </p:txBody>
      </p:sp>
      <p:sp>
        <p:nvSpPr>
          <p:cNvPr id="12" name="Text 9"/>
          <p:cNvSpPr/>
          <p:nvPr/>
        </p:nvSpPr>
        <p:spPr>
          <a:xfrm>
            <a:off x="3885367" y="2239089"/>
            <a:ext cx="8292703" cy="982980"/>
          </a:xfrm>
          <a:prstGeom prst="rect">
            <a:avLst/>
          </a:prstGeom>
          <a:noFill/>
          <a:ln/>
        </p:spPr>
        <p:txBody>
          <a:bodyPr wrap="square" rtlCol="0" anchor="t"/>
          <a:lstStyle/>
          <a:p>
            <a:pPr marL="0" indent="0" algn="l">
              <a:lnSpc>
                <a:spcPts val="2580"/>
              </a:lnSpc>
              <a:buNone/>
            </a:pPr>
            <a:r>
              <a:rPr lang="en-US" sz="1612" dirty="0">
                <a:solidFill>
                  <a:srgbClr val="E5E0DF"/>
                </a:solidFill>
                <a:latin typeface="Roboto" pitchFamily="34" charset="0"/>
                <a:ea typeface="Roboto" pitchFamily="34" charset="-122"/>
                <a:cs typeface="Roboto" pitchFamily="34" charset="-120"/>
              </a:rPr>
              <a:t>Streamline the handling of incoming requests through the Remote Code Execution Engine's integration with AWS Simple Queue Service. Ensure smooth and efficient workflow, benefiting both users and administrators.</a:t>
            </a:r>
            <a:endParaRPr lang="en-US" sz="1612" dirty="0"/>
          </a:p>
        </p:txBody>
      </p:sp>
      <p:sp>
        <p:nvSpPr>
          <p:cNvPr id="13" name="Shape 10"/>
          <p:cNvSpPr/>
          <p:nvPr/>
        </p:nvSpPr>
        <p:spPr>
          <a:xfrm>
            <a:off x="2989600" y="4001155"/>
            <a:ext cx="716637" cy="40838"/>
          </a:xfrm>
          <a:prstGeom prst="rect">
            <a:avLst/>
          </a:prstGeom>
          <a:solidFill>
            <a:srgbClr val="494950"/>
          </a:solidFill>
          <a:ln/>
        </p:spPr>
      </p:sp>
      <p:sp>
        <p:nvSpPr>
          <p:cNvPr id="14" name="Shape 11"/>
          <p:cNvSpPr/>
          <p:nvPr/>
        </p:nvSpPr>
        <p:spPr>
          <a:xfrm>
            <a:off x="2528947" y="3791307"/>
            <a:ext cx="460653" cy="460653"/>
          </a:xfrm>
          <a:prstGeom prst="roundRect">
            <a:avLst>
              <a:gd name="adj" fmla="val 20002"/>
            </a:avLst>
          </a:prstGeom>
          <a:solidFill>
            <a:srgbClr val="3D3D42"/>
          </a:solidFill>
          <a:ln w="12740">
            <a:solidFill>
              <a:srgbClr val="494950"/>
            </a:solidFill>
            <a:prstDash val="solid"/>
          </a:ln>
        </p:spPr>
      </p:sp>
      <p:sp>
        <p:nvSpPr>
          <p:cNvPr id="15" name="Text 12"/>
          <p:cNvSpPr/>
          <p:nvPr/>
        </p:nvSpPr>
        <p:spPr>
          <a:xfrm>
            <a:off x="2671584" y="3829645"/>
            <a:ext cx="175260" cy="383977"/>
          </a:xfrm>
          <a:prstGeom prst="rect">
            <a:avLst/>
          </a:prstGeom>
          <a:noFill/>
          <a:ln/>
        </p:spPr>
        <p:txBody>
          <a:bodyPr wrap="none" rtlCol="0" anchor="t"/>
          <a:lstStyle/>
          <a:p>
            <a:pPr marL="0" indent="0" algn="ctr">
              <a:lnSpc>
                <a:spcPts val="3023"/>
              </a:lnSpc>
              <a:buNone/>
            </a:pPr>
            <a:r>
              <a:rPr lang="en-US" sz="2418" dirty="0">
                <a:solidFill>
                  <a:srgbClr val="E5E0DF"/>
                </a:solidFill>
                <a:latin typeface="Poppins" pitchFamily="34" charset="0"/>
                <a:ea typeface="Poppins" pitchFamily="34" charset="-122"/>
                <a:cs typeface="Poppins" pitchFamily="34" charset="-120"/>
              </a:rPr>
              <a:t>2</a:t>
            </a:r>
            <a:endParaRPr lang="en-US" sz="2418" dirty="0"/>
          </a:p>
        </p:txBody>
      </p:sp>
      <p:sp>
        <p:nvSpPr>
          <p:cNvPr id="16" name="Text 13"/>
          <p:cNvSpPr/>
          <p:nvPr/>
        </p:nvSpPr>
        <p:spPr>
          <a:xfrm>
            <a:off x="3885367" y="3836075"/>
            <a:ext cx="2095500" cy="319921"/>
          </a:xfrm>
          <a:prstGeom prst="rect">
            <a:avLst/>
          </a:prstGeom>
          <a:noFill/>
          <a:ln/>
        </p:spPr>
        <p:txBody>
          <a:bodyPr wrap="none" rtlCol="0" anchor="t"/>
          <a:lstStyle/>
          <a:p>
            <a:pPr marL="0" indent="0" algn="l">
              <a:lnSpc>
                <a:spcPts val="2519"/>
              </a:lnSpc>
              <a:buNone/>
            </a:pPr>
            <a:r>
              <a:rPr lang="en-US" sz="2015" b="1" dirty="0">
                <a:solidFill>
                  <a:srgbClr val="E5E0DF"/>
                </a:solidFill>
                <a:latin typeface="Poppins" pitchFamily="34" charset="0"/>
                <a:ea typeface="Poppins" pitchFamily="34" charset="-122"/>
                <a:cs typeface="Poppins" pitchFamily="34" charset="-120"/>
              </a:rPr>
              <a:t>Robust Workflow</a:t>
            </a:r>
            <a:endParaRPr lang="en-US" sz="2015" b="1" dirty="0"/>
          </a:p>
        </p:txBody>
      </p:sp>
      <p:sp>
        <p:nvSpPr>
          <p:cNvPr id="17" name="Text 14"/>
          <p:cNvSpPr/>
          <p:nvPr/>
        </p:nvSpPr>
        <p:spPr>
          <a:xfrm>
            <a:off x="3885367" y="4360664"/>
            <a:ext cx="8292703" cy="982980"/>
          </a:xfrm>
          <a:prstGeom prst="rect">
            <a:avLst/>
          </a:prstGeom>
          <a:noFill/>
          <a:ln/>
        </p:spPr>
        <p:txBody>
          <a:bodyPr wrap="square" rtlCol="0" anchor="t"/>
          <a:lstStyle/>
          <a:p>
            <a:pPr marL="0" indent="0" algn="l">
              <a:lnSpc>
                <a:spcPts val="2580"/>
              </a:lnSpc>
              <a:buNone/>
            </a:pPr>
            <a:r>
              <a:rPr lang="en-US" sz="1612" dirty="0">
                <a:solidFill>
                  <a:srgbClr val="E5E0DF"/>
                </a:solidFill>
                <a:latin typeface="Roboto" pitchFamily="34" charset="0"/>
                <a:ea typeface="Roboto" pitchFamily="34" charset="-122"/>
                <a:cs typeface="Roboto" pitchFamily="34" charset="-120"/>
              </a:rPr>
              <a:t>By leveraging the power of AWS Auto Scaling Groups, the Remote Code Execution Engine optimizes the processing of requests. Seamlessly manage a large number of tasks, allowing for uninterrupted operations.</a:t>
            </a:r>
            <a:endParaRPr lang="en-US" sz="1612" dirty="0"/>
          </a:p>
        </p:txBody>
      </p:sp>
      <p:sp>
        <p:nvSpPr>
          <p:cNvPr id="18" name="Shape 15"/>
          <p:cNvSpPr/>
          <p:nvPr/>
        </p:nvSpPr>
        <p:spPr>
          <a:xfrm>
            <a:off x="2989600" y="6122730"/>
            <a:ext cx="716637" cy="40838"/>
          </a:xfrm>
          <a:prstGeom prst="rect">
            <a:avLst/>
          </a:prstGeom>
          <a:solidFill>
            <a:srgbClr val="494950"/>
          </a:solidFill>
          <a:ln/>
        </p:spPr>
      </p:sp>
      <p:sp>
        <p:nvSpPr>
          <p:cNvPr id="19" name="Shape 16"/>
          <p:cNvSpPr/>
          <p:nvPr/>
        </p:nvSpPr>
        <p:spPr>
          <a:xfrm>
            <a:off x="2528947" y="5912882"/>
            <a:ext cx="460653" cy="460653"/>
          </a:xfrm>
          <a:prstGeom prst="roundRect">
            <a:avLst>
              <a:gd name="adj" fmla="val 20002"/>
            </a:avLst>
          </a:prstGeom>
          <a:solidFill>
            <a:srgbClr val="3D3D42"/>
          </a:solidFill>
          <a:ln w="12740">
            <a:solidFill>
              <a:srgbClr val="494950"/>
            </a:solidFill>
            <a:prstDash val="solid"/>
          </a:ln>
        </p:spPr>
      </p:sp>
      <p:sp>
        <p:nvSpPr>
          <p:cNvPr id="20" name="Text 17"/>
          <p:cNvSpPr/>
          <p:nvPr/>
        </p:nvSpPr>
        <p:spPr>
          <a:xfrm>
            <a:off x="2667774" y="5951220"/>
            <a:ext cx="182880" cy="383977"/>
          </a:xfrm>
          <a:prstGeom prst="rect">
            <a:avLst/>
          </a:prstGeom>
          <a:noFill/>
          <a:ln/>
        </p:spPr>
        <p:txBody>
          <a:bodyPr wrap="none" rtlCol="0" anchor="t"/>
          <a:lstStyle/>
          <a:p>
            <a:pPr marL="0" indent="0" algn="ctr">
              <a:lnSpc>
                <a:spcPts val="3023"/>
              </a:lnSpc>
              <a:buNone/>
            </a:pPr>
            <a:r>
              <a:rPr lang="en-US" sz="2418" dirty="0">
                <a:solidFill>
                  <a:srgbClr val="E5E0DF"/>
                </a:solidFill>
                <a:latin typeface="Poppins" pitchFamily="34" charset="0"/>
                <a:ea typeface="Poppins" pitchFamily="34" charset="-122"/>
                <a:cs typeface="Poppins" pitchFamily="34" charset="-120"/>
              </a:rPr>
              <a:t>3</a:t>
            </a:r>
            <a:endParaRPr lang="en-US" sz="2418" dirty="0"/>
          </a:p>
        </p:txBody>
      </p:sp>
      <p:sp>
        <p:nvSpPr>
          <p:cNvPr id="21" name="Text 18"/>
          <p:cNvSpPr/>
          <p:nvPr/>
        </p:nvSpPr>
        <p:spPr>
          <a:xfrm>
            <a:off x="3885367" y="5957649"/>
            <a:ext cx="2118360" cy="319921"/>
          </a:xfrm>
          <a:prstGeom prst="rect">
            <a:avLst/>
          </a:prstGeom>
          <a:noFill/>
          <a:ln/>
        </p:spPr>
        <p:txBody>
          <a:bodyPr wrap="none" rtlCol="0" anchor="t"/>
          <a:lstStyle/>
          <a:p>
            <a:pPr marL="0" indent="0" algn="l">
              <a:lnSpc>
                <a:spcPts val="2519"/>
              </a:lnSpc>
              <a:buNone/>
            </a:pPr>
            <a:r>
              <a:rPr lang="en-US" sz="2015" b="1" dirty="0">
                <a:solidFill>
                  <a:srgbClr val="E5E0DF"/>
                </a:solidFill>
                <a:latin typeface="Poppins" pitchFamily="34" charset="0"/>
                <a:ea typeface="Poppins" pitchFamily="34" charset="-122"/>
                <a:cs typeface="Poppins" pitchFamily="34" charset="-120"/>
              </a:rPr>
              <a:t>Timely Response</a:t>
            </a:r>
            <a:endParaRPr lang="en-US" sz="2015" b="1" dirty="0"/>
          </a:p>
        </p:txBody>
      </p:sp>
      <p:sp>
        <p:nvSpPr>
          <p:cNvPr id="22" name="Text 19"/>
          <p:cNvSpPr/>
          <p:nvPr/>
        </p:nvSpPr>
        <p:spPr>
          <a:xfrm>
            <a:off x="3885367" y="6482239"/>
            <a:ext cx="8292703" cy="982980"/>
          </a:xfrm>
          <a:prstGeom prst="rect">
            <a:avLst/>
          </a:prstGeom>
          <a:noFill/>
          <a:ln/>
        </p:spPr>
        <p:txBody>
          <a:bodyPr wrap="square" rtlCol="0" anchor="t"/>
          <a:lstStyle/>
          <a:p>
            <a:pPr marL="0" indent="0" algn="l">
              <a:lnSpc>
                <a:spcPts val="2580"/>
              </a:lnSpc>
              <a:buNone/>
            </a:pPr>
            <a:r>
              <a:rPr lang="en-US" sz="1612" dirty="0">
                <a:solidFill>
                  <a:srgbClr val="E5E0DF"/>
                </a:solidFill>
                <a:latin typeface="Roboto" pitchFamily="34" charset="0"/>
                <a:ea typeface="Roboto" pitchFamily="34" charset="-122"/>
                <a:cs typeface="Roboto" pitchFamily="34" charset="-120"/>
              </a:rPr>
              <a:t>With the Remote Code Execution Engine and its integration with AWS Simple Queue Service, timely responses to incoming requests are guaranteed. Empower users to achieve their goals quickly and efficiently.</a:t>
            </a:r>
            <a:endParaRPr lang="en-US" sz="1612"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4" name="Text 2"/>
          <p:cNvSpPr/>
          <p:nvPr/>
        </p:nvSpPr>
        <p:spPr>
          <a:xfrm>
            <a:off x="2037993" y="616029"/>
            <a:ext cx="6918960" cy="694373"/>
          </a:xfrm>
          <a:prstGeom prst="rect">
            <a:avLst/>
          </a:prstGeom>
          <a:noFill/>
          <a:ln/>
        </p:spPr>
        <p:txBody>
          <a:bodyPr wrap="none" rtlCol="0" anchor="t"/>
          <a:lstStyle/>
          <a:p>
            <a:pPr marL="0" indent="0">
              <a:lnSpc>
                <a:spcPts val="5468"/>
              </a:lnSpc>
              <a:buNone/>
            </a:pPr>
            <a:r>
              <a:rPr lang="en-US" sz="4374" b="1" dirty="0">
                <a:solidFill>
                  <a:srgbClr val="F2F2F3"/>
                </a:solidFill>
                <a:latin typeface="Poppins" pitchFamily="34" charset="0"/>
                <a:ea typeface="Poppins" pitchFamily="34" charset="-122"/>
                <a:cs typeface="Poppins" pitchFamily="34" charset="-120"/>
              </a:rPr>
              <a:t>Benefits and Advantages</a:t>
            </a:r>
            <a:endParaRPr lang="en-US" sz="4374" b="1" dirty="0"/>
          </a:p>
        </p:txBody>
      </p:sp>
      <p:sp>
        <p:nvSpPr>
          <p:cNvPr id="5" name="Shape 3"/>
          <p:cNvSpPr/>
          <p:nvPr/>
        </p:nvSpPr>
        <p:spPr>
          <a:xfrm>
            <a:off x="2037993" y="1754743"/>
            <a:ext cx="5166122" cy="2585763"/>
          </a:xfrm>
          <a:prstGeom prst="roundRect">
            <a:avLst>
              <a:gd name="adj" fmla="val 4060"/>
            </a:avLst>
          </a:prstGeom>
          <a:solidFill>
            <a:srgbClr val="3D3D42"/>
          </a:solidFill>
          <a:ln w="13811">
            <a:solidFill>
              <a:srgbClr val="494950"/>
            </a:solidFill>
            <a:prstDash val="solid"/>
          </a:ln>
        </p:spPr>
      </p:sp>
      <p:sp>
        <p:nvSpPr>
          <p:cNvPr id="6" name="Text 4"/>
          <p:cNvSpPr/>
          <p:nvPr/>
        </p:nvSpPr>
        <p:spPr>
          <a:xfrm>
            <a:off x="2273975" y="1990725"/>
            <a:ext cx="3124200" cy="347186"/>
          </a:xfrm>
          <a:prstGeom prst="rect">
            <a:avLst/>
          </a:prstGeom>
          <a:noFill/>
          <a:ln/>
        </p:spPr>
        <p:txBody>
          <a:bodyPr wrap="none" rtlCol="0" anchor="t"/>
          <a:lstStyle/>
          <a:p>
            <a:pPr marL="0" indent="0">
              <a:lnSpc>
                <a:spcPts val="2734"/>
              </a:lnSpc>
              <a:buNone/>
            </a:pPr>
            <a:r>
              <a:rPr lang="en-US" sz="2187" b="1" dirty="0">
                <a:solidFill>
                  <a:srgbClr val="E5E0DF"/>
                </a:solidFill>
                <a:latin typeface="Poppins" pitchFamily="34" charset="0"/>
                <a:ea typeface="Poppins" pitchFamily="34" charset="-122"/>
                <a:cs typeface="Poppins" pitchFamily="34" charset="-120"/>
              </a:rPr>
              <a:t>Unmatched Scalability</a:t>
            </a:r>
            <a:endParaRPr lang="en-US" sz="2187" b="1" dirty="0"/>
          </a:p>
        </p:txBody>
      </p:sp>
      <p:sp>
        <p:nvSpPr>
          <p:cNvPr id="7" name="Text 5"/>
          <p:cNvSpPr/>
          <p:nvPr/>
        </p:nvSpPr>
        <p:spPr>
          <a:xfrm>
            <a:off x="2273975" y="2469129"/>
            <a:ext cx="4694158"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Take advantage of AWS auto scaling group to effortlessly scale your system according to the demand. Eliminate performance bottlenecks and keep your application running seamlessly.</a:t>
            </a:r>
            <a:endParaRPr lang="en-US" sz="1750" dirty="0"/>
          </a:p>
        </p:txBody>
      </p:sp>
      <p:sp>
        <p:nvSpPr>
          <p:cNvPr id="8" name="Shape 6"/>
          <p:cNvSpPr/>
          <p:nvPr/>
        </p:nvSpPr>
        <p:spPr>
          <a:xfrm>
            <a:off x="7426285" y="1768555"/>
            <a:ext cx="5166122" cy="2571951"/>
          </a:xfrm>
          <a:prstGeom prst="roundRect">
            <a:avLst>
              <a:gd name="adj" fmla="val 4060"/>
            </a:avLst>
          </a:prstGeom>
          <a:solidFill>
            <a:srgbClr val="3D3D42"/>
          </a:solidFill>
          <a:ln w="13811">
            <a:solidFill>
              <a:srgbClr val="494950"/>
            </a:solidFill>
            <a:prstDash val="solid"/>
          </a:ln>
        </p:spPr>
      </p:sp>
      <p:sp>
        <p:nvSpPr>
          <p:cNvPr id="9" name="Text 7"/>
          <p:cNvSpPr/>
          <p:nvPr/>
        </p:nvSpPr>
        <p:spPr>
          <a:xfrm>
            <a:off x="7662267" y="1990725"/>
            <a:ext cx="2583180" cy="347186"/>
          </a:xfrm>
          <a:prstGeom prst="rect">
            <a:avLst/>
          </a:prstGeom>
          <a:noFill/>
          <a:ln/>
        </p:spPr>
        <p:txBody>
          <a:bodyPr wrap="none" rtlCol="0" anchor="t"/>
          <a:lstStyle/>
          <a:p>
            <a:pPr marL="0" indent="0">
              <a:lnSpc>
                <a:spcPts val="2734"/>
              </a:lnSpc>
              <a:buNone/>
            </a:pPr>
            <a:r>
              <a:rPr lang="en-US" sz="2187" b="1" dirty="0">
                <a:solidFill>
                  <a:srgbClr val="E5E0DF"/>
                </a:solidFill>
                <a:latin typeface="Poppins" pitchFamily="34" charset="0"/>
                <a:ea typeface="Poppins" pitchFamily="34" charset="-122"/>
                <a:cs typeface="Poppins" pitchFamily="34" charset="-120"/>
              </a:rPr>
              <a:t>Enhanced Security</a:t>
            </a:r>
            <a:endParaRPr lang="en-US" sz="2187" b="1" dirty="0"/>
          </a:p>
        </p:txBody>
      </p:sp>
      <p:sp>
        <p:nvSpPr>
          <p:cNvPr id="10" name="Text 8"/>
          <p:cNvSpPr/>
          <p:nvPr/>
        </p:nvSpPr>
        <p:spPr>
          <a:xfrm>
            <a:off x="7662267" y="2480529"/>
            <a:ext cx="4694158" cy="1421606"/>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Ensure the highest level of security by containerizing untrusted code with Docker containers. Safeguard your system from potential vulnerabilities and malicious attacks.</a:t>
            </a:r>
            <a:endParaRPr lang="en-US" sz="1750" dirty="0"/>
          </a:p>
        </p:txBody>
      </p:sp>
      <p:sp>
        <p:nvSpPr>
          <p:cNvPr id="11" name="Shape 9"/>
          <p:cNvSpPr/>
          <p:nvPr/>
        </p:nvSpPr>
        <p:spPr>
          <a:xfrm>
            <a:off x="2037993" y="4439841"/>
            <a:ext cx="5166122" cy="3173730"/>
          </a:xfrm>
          <a:prstGeom prst="roundRect">
            <a:avLst>
              <a:gd name="adj" fmla="val 3151"/>
            </a:avLst>
          </a:prstGeom>
          <a:solidFill>
            <a:srgbClr val="3D3D42"/>
          </a:solidFill>
          <a:ln w="13811">
            <a:solidFill>
              <a:srgbClr val="494950"/>
            </a:solidFill>
            <a:prstDash val="solid"/>
          </a:ln>
        </p:spPr>
      </p:sp>
      <p:sp>
        <p:nvSpPr>
          <p:cNvPr id="12" name="Text 10"/>
          <p:cNvSpPr/>
          <p:nvPr/>
        </p:nvSpPr>
        <p:spPr>
          <a:xfrm>
            <a:off x="2273975" y="4675823"/>
            <a:ext cx="2720340" cy="347186"/>
          </a:xfrm>
          <a:prstGeom prst="rect">
            <a:avLst/>
          </a:prstGeom>
          <a:noFill/>
          <a:ln/>
        </p:spPr>
        <p:txBody>
          <a:bodyPr wrap="none" rtlCol="0" anchor="t"/>
          <a:lstStyle/>
          <a:p>
            <a:pPr marL="0" indent="0">
              <a:lnSpc>
                <a:spcPts val="2734"/>
              </a:lnSpc>
              <a:buNone/>
            </a:pPr>
            <a:r>
              <a:rPr lang="en-US" sz="2187" b="1" dirty="0">
                <a:solidFill>
                  <a:srgbClr val="E5E0DF"/>
                </a:solidFill>
                <a:latin typeface="Poppins" pitchFamily="34" charset="0"/>
                <a:ea typeface="Poppins" pitchFamily="34" charset="-122"/>
                <a:cs typeface="Poppins" pitchFamily="34" charset="-120"/>
              </a:rPr>
              <a:t>Optimized Workflow</a:t>
            </a:r>
            <a:endParaRPr lang="en-US" sz="2187" b="1" dirty="0"/>
          </a:p>
        </p:txBody>
      </p:sp>
      <p:sp>
        <p:nvSpPr>
          <p:cNvPr id="13" name="Text 11"/>
          <p:cNvSpPr/>
          <p:nvPr/>
        </p:nvSpPr>
        <p:spPr>
          <a:xfrm>
            <a:off x="2273975" y="5245179"/>
            <a:ext cx="4694158" cy="1777008"/>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With efficient request handling through AWS Simple Queue Service, optimize your workflow and maximize productivity. Smoothly manage and process incoming requests, ensuring an uninterrupted user experience.</a:t>
            </a:r>
            <a:endParaRPr lang="en-US" sz="1750" dirty="0"/>
          </a:p>
        </p:txBody>
      </p:sp>
      <p:sp>
        <p:nvSpPr>
          <p:cNvPr id="14" name="Shape 12"/>
          <p:cNvSpPr/>
          <p:nvPr/>
        </p:nvSpPr>
        <p:spPr>
          <a:xfrm>
            <a:off x="7426285" y="4439841"/>
            <a:ext cx="5166122" cy="3173730"/>
          </a:xfrm>
          <a:prstGeom prst="roundRect">
            <a:avLst>
              <a:gd name="adj" fmla="val 3151"/>
            </a:avLst>
          </a:prstGeom>
          <a:solidFill>
            <a:srgbClr val="3D3D42"/>
          </a:solidFill>
          <a:ln w="13811">
            <a:solidFill>
              <a:srgbClr val="494950"/>
            </a:solidFill>
            <a:prstDash val="solid"/>
          </a:ln>
        </p:spPr>
      </p:sp>
      <p:sp>
        <p:nvSpPr>
          <p:cNvPr id="15" name="Text 13"/>
          <p:cNvSpPr/>
          <p:nvPr/>
        </p:nvSpPr>
        <p:spPr>
          <a:xfrm>
            <a:off x="7662267" y="4675823"/>
            <a:ext cx="2293620" cy="347186"/>
          </a:xfrm>
          <a:prstGeom prst="rect">
            <a:avLst/>
          </a:prstGeom>
          <a:noFill/>
          <a:ln/>
        </p:spPr>
        <p:txBody>
          <a:bodyPr wrap="none" rtlCol="0" anchor="t"/>
          <a:lstStyle/>
          <a:p>
            <a:pPr marL="0" indent="0">
              <a:lnSpc>
                <a:spcPts val="2734"/>
              </a:lnSpc>
              <a:buNone/>
            </a:pPr>
            <a:r>
              <a:rPr lang="en-US" sz="2187" b="1" dirty="0">
                <a:solidFill>
                  <a:srgbClr val="E5E0DF"/>
                </a:solidFill>
                <a:latin typeface="Poppins" pitchFamily="34" charset="0"/>
                <a:ea typeface="Poppins" pitchFamily="34" charset="-122"/>
                <a:cs typeface="Poppins" pitchFamily="34" charset="-120"/>
              </a:rPr>
              <a:t>User Satisfaction</a:t>
            </a:r>
            <a:endParaRPr lang="en-US" sz="2187" b="1" dirty="0"/>
          </a:p>
        </p:txBody>
      </p:sp>
      <p:sp>
        <p:nvSpPr>
          <p:cNvPr id="16" name="Text 14"/>
          <p:cNvSpPr/>
          <p:nvPr/>
        </p:nvSpPr>
        <p:spPr>
          <a:xfrm>
            <a:off x="7662267" y="5245179"/>
            <a:ext cx="4694158" cy="2132409"/>
          </a:xfrm>
          <a:prstGeom prst="rect">
            <a:avLst/>
          </a:prstGeom>
          <a:noFill/>
          <a:ln/>
        </p:spPr>
        <p:txBody>
          <a:bodyPr wrap="square" rtlCol="0" anchor="t"/>
          <a:lstStyle/>
          <a:p>
            <a:pPr marL="0" indent="0">
              <a:lnSpc>
                <a:spcPts val="2799"/>
              </a:lnSpc>
              <a:buNone/>
            </a:pPr>
            <a:r>
              <a:rPr lang="en-US" sz="1750" dirty="0">
                <a:solidFill>
                  <a:srgbClr val="E5E0DF"/>
                </a:solidFill>
                <a:latin typeface="Roboto" pitchFamily="34" charset="0"/>
                <a:ea typeface="Roboto" pitchFamily="34" charset="-122"/>
                <a:cs typeface="Roboto" pitchFamily="34" charset="-120"/>
              </a:rPr>
              <a:t>Deliver exceptional user experiences by providing a user-friendly interface for solving data structures and algorithm problems. Empower programmers to efficiently solve complex tasks, leading to higher satisfaction rates.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pic>
        <p:nvPicPr>
          <p:cNvPr id="4"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5" name="Text 2"/>
          <p:cNvSpPr/>
          <p:nvPr/>
        </p:nvSpPr>
        <p:spPr>
          <a:xfrm>
            <a:off x="6319599" y="183756"/>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SYSTEM DESIGN</a:t>
            </a:r>
            <a:endParaRPr lang="en-IN" sz="4400" dirty="0">
              <a:solidFill>
                <a:schemeClr val="bg1"/>
              </a:solidFill>
              <a:latin typeface="Poppins" panose="00000500000000000000" pitchFamily="2" charset="0"/>
              <a:cs typeface="Poppins" panose="00000500000000000000" pitchFamily="2" charset="0"/>
            </a:endParaRPr>
          </a:p>
        </p:txBody>
      </p:sp>
      <p:sp>
        <p:nvSpPr>
          <p:cNvPr id="6" name="Text 3"/>
          <p:cNvSpPr/>
          <p:nvPr/>
        </p:nvSpPr>
        <p:spPr>
          <a:xfrm>
            <a:off x="6319599" y="1061885"/>
            <a:ext cx="7602878" cy="6983959"/>
          </a:xfrm>
          <a:prstGeom prst="rect">
            <a:avLst/>
          </a:prstGeom>
          <a:noFill/>
          <a:ln/>
        </p:spPr>
        <p:txBody>
          <a:bodyPr wrap="square" rtlCol="0" anchor="t"/>
          <a:lstStyle/>
          <a:p>
            <a:pPr algn="l">
              <a:buFont typeface="Arial" panose="020B0604020202020204" pitchFamily="34" charset="0"/>
              <a:buChar char="•"/>
            </a:pPr>
            <a:r>
              <a:rPr lang="en-US" sz="2000" b="0" i="0" dirty="0">
                <a:solidFill>
                  <a:schemeClr val="bg1"/>
                </a:solidFill>
                <a:effectLst/>
                <a:latin typeface="Poppins" panose="00000500000000000000" pitchFamily="2" charset="0"/>
                <a:cs typeface="Poppins" panose="00000500000000000000" pitchFamily="2" charset="0"/>
              </a:rPr>
              <a:t>The client makes a post request which contains the source code , choice of programming language , input (if required) and the time limit. The server responds back with a unique job id.</a:t>
            </a:r>
          </a:p>
          <a:p>
            <a:pPr algn="l">
              <a:buFont typeface="Arial" panose="020B0604020202020204" pitchFamily="34" charset="0"/>
              <a:buChar char="•"/>
            </a:pPr>
            <a:endParaRPr lang="en-US" sz="2000" b="0" i="0" dirty="0">
              <a:solidFill>
                <a:schemeClr val="bg1"/>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sz="2000" b="0" i="0" dirty="0">
                <a:solidFill>
                  <a:schemeClr val="bg1"/>
                </a:solidFill>
                <a:effectLst/>
                <a:latin typeface="Poppins" panose="00000500000000000000" pitchFamily="2" charset="0"/>
                <a:cs typeface="Poppins" panose="00000500000000000000" pitchFamily="2" charset="0"/>
              </a:rPr>
              <a:t>The server then pushes this request in a task queue which will be processed by one of the many worker nodes.</a:t>
            </a:r>
          </a:p>
          <a:p>
            <a:pPr algn="l">
              <a:buFont typeface="Arial" panose="020B0604020202020204" pitchFamily="34" charset="0"/>
              <a:buChar char="•"/>
            </a:pPr>
            <a:endParaRPr lang="en-US" sz="2000" b="0" i="0" dirty="0">
              <a:solidFill>
                <a:schemeClr val="bg1"/>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sz="2000" b="0" i="0" dirty="0">
                <a:solidFill>
                  <a:schemeClr val="bg1"/>
                </a:solidFill>
                <a:effectLst/>
                <a:latin typeface="Poppins" panose="00000500000000000000" pitchFamily="2" charset="0"/>
                <a:cs typeface="Poppins" panose="00000500000000000000" pitchFamily="2" charset="0"/>
              </a:rPr>
              <a:t>The worker node will run the program in a secure environment so that the program wont cause any harm to the system. Once the execution is completed the worker node updates the status in the cache-box (with a certain expiry) and sends an acknowledgement to the task queue.</a:t>
            </a:r>
          </a:p>
          <a:p>
            <a:pPr algn="l"/>
            <a:endParaRPr lang="en-US" sz="2000" b="0" i="0" dirty="0">
              <a:solidFill>
                <a:schemeClr val="bg1"/>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sz="2000" b="0" i="0" dirty="0">
                <a:solidFill>
                  <a:schemeClr val="bg1"/>
                </a:solidFill>
                <a:effectLst/>
                <a:latin typeface="Poppins" panose="00000500000000000000" pitchFamily="2" charset="0"/>
                <a:cs typeface="Poppins" panose="00000500000000000000" pitchFamily="2" charset="0"/>
              </a:rPr>
              <a:t>In case of a positive acknowledgement the task queue deletes that task else in case of a negative acknowledgement the task is not deleted.</a:t>
            </a:r>
          </a:p>
          <a:p>
            <a:pPr algn="l">
              <a:buFont typeface="Arial" panose="020B0604020202020204" pitchFamily="34" charset="0"/>
              <a:buChar char="•"/>
            </a:pPr>
            <a:endParaRPr lang="en-US" sz="2000" b="0" i="0" dirty="0">
              <a:solidFill>
                <a:schemeClr val="bg1"/>
              </a:solidFill>
              <a:effectLst/>
              <a:latin typeface="Poppins" panose="00000500000000000000" pitchFamily="2" charset="0"/>
              <a:cs typeface="Poppins" panose="00000500000000000000" pitchFamily="2" charset="0"/>
            </a:endParaRPr>
          </a:p>
          <a:p>
            <a:pPr algn="l">
              <a:buFont typeface="Arial" panose="020B0604020202020204" pitchFamily="34" charset="0"/>
              <a:buChar char="•"/>
            </a:pPr>
            <a:r>
              <a:rPr lang="en-US" sz="2000" b="0" i="0" dirty="0">
                <a:solidFill>
                  <a:schemeClr val="bg1"/>
                </a:solidFill>
                <a:effectLst/>
                <a:latin typeface="Poppins" panose="00000500000000000000" pitchFamily="2" charset="0"/>
                <a:cs typeface="Poppins" panose="00000500000000000000" pitchFamily="2" charset="0"/>
              </a:rPr>
              <a:t>Client can do a get request to with appropriate job id to get the results or a appropriate status (Added to queue, running)</a:t>
            </a:r>
          </a:p>
          <a:p>
            <a:br>
              <a:rPr lang="en-US" sz="2000" dirty="0">
                <a:solidFill>
                  <a:schemeClr val="bg1"/>
                </a:solidFill>
                <a:effectLst/>
                <a:latin typeface="Poppins" panose="00000500000000000000" pitchFamily="2" charset="0"/>
                <a:cs typeface="Poppins" panose="00000500000000000000" pitchFamily="2" charset="0"/>
              </a:rPr>
            </a:br>
            <a:endParaRPr lang="en-US" sz="2000" dirty="0">
              <a:solidFill>
                <a:schemeClr val="bg1"/>
              </a:solidFill>
              <a:latin typeface="Poppins" panose="00000500000000000000" pitchFamily="2" charset="0"/>
              <a:cs typeface="Poppins" panose="00000500000000000000" pitchFamily="2" charset="0"/>
            </a:endParaRPr>
          </a:p>
        </p:txBody>
      </p:sp>
      <p:pic>
        <p:nvPicPr>
          <p:cNvPr id="7" name="Picture 2">
            <a:extLst>
              <a:ext uri="{FF2B5EF4-FFF2-40B4-BE49-F238E27FC236}">
                <a16:creationId xmlns:a16="http://schemas.microsoft.com/office/drawing/2014/main" id="{2722BF5B-8C57-42CF-BEC8-4334ECA614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1822"/>
            <a:ext cx="5722374" cy="8291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35812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5093255" y="221227"/>
            <a:ext cx="4443889"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DFD</a:t>
            </a:r>
            <a:endParaRPr lang="en-IN" sz="4400" dirty="0">
              <a:solidFill>
                <a:schemeClr val="bg1"/>
              </a:solidFill>
              <a:latin typeface="Poppins" panose="00000500000000000000" pitchFamily="2" charset="0"/>
              <a:cs typeface="Poppins" panose="00000500000000000000" pitchFamily="2" charset="0"/>
            </a:endParaRPr>
          </a:p>
        </p:txBody>
      </p:sp>
      <p:pic>
        <p:nvPicPr>
          <p:cNvPr id="11" name="Picture 10">
            <a:extLst>
              <a:ext uri="{FF2B5EF4-FFF2-40B4-BE49-F238E27FC236}">
                <a16:creationId xmlns:a16="http://schemas.microsoft.com/office/drawing/2014/main" id="{26D09157-B350-4B43-A533-327B0344B9D2}"/>
              </a:ext>
            </a:extLst>
          </p:cNvPr>
          <p:cNvPicPr>
            <a:picLocks noChangeAspect="1"/>
          </p:cNvPicPr>
          <p:nvPr/>
        </p:nvPicPr>
        <p:blipFill>
          <a:blip r:embed="rId3"/>
          <a:stretch>
            <a:fillRect/>
          </a:stretch>
        </p:blipFill>
        <p:spPr>
          <a:xfrm>
            <a:off x="1386348" y="1136827"/>
            <a:ext cx="11857704" cy="6602075"/>
          </a:xfrm>
          <a:prstGeom prst="rect">
            <a:avLst/>
          </a:prstGeom>
        </p:spPr>
      </p:pic>
    </p:spTree>
    <p:extLst>
      <p:ext uri="{BB962C8B-B14F-4D97-AF65-F5344CB8AC3E}">
        <p14:creationId xmlns:p14="http://schemas.microsoft.com/office/powerpoint/2010/main" val="18998092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9191A"/>
          </a:solidFill>
          <a:ln/>
        </p:spPr>
      </p:sp>
      <p:sp>
        <p:nvSpPr>
          <p:cNvPr id="3" name="Shape 1"/>
          <p:cNvSpPr/>
          <p:nvPr/>
        </p:nvSpPr>
        <p:spPr>
          <a:xfrm>
            <a:off x="0" y="0"/>
            <a:ext cx="14630400" cy="8229600"/>
          </a:xfrm>
          <a:prstGeom prst="rect">
            <a:avLst/>
          </a:prstGeom>
          <a:solidFill>
            <a:srgbClr val="050505"/>
          </a:solidFill>
          <a:ln w="13811">
            <a:solidFill>
              <a:srgbClr val="565151"/>
            </a:solidFill>
            <a:prstDash val="solid"/>
          </a:ln>
        </p:spPr>
      </p:sp>
      <p:sp>
        <p:nvSpPr>
          <p:cNvPr id="5" name="Text 2"/>
          <p:cNvSpPr/>
          <p:nvPr/>
        </p:nvSpPr>
        <p:spPr>
          <a:xfrm>
            <a:off x="855406" y="221227"/>
            <a:ext cx="9955161" cy="694373"/>
          </a:xfrm>
          <a:prstGeom prst="rect">
            <a:avLst/>
          </a:prstGeom>
          <a:noFill/>
          <a:ln/>
        </p:spPr>
        <p:txBody>
          <a:bodyPr wrap="none" rtlCol="0" anchor="t"/>
          <a:lstStyle/>
          <a:p>
            <a:pPr algn="ctr"/>
            <a:r>
              <a:rPr lang="en-US" sz="4400" dirty="0">
                <a:solidFill>
                  <a:schemeClr val="bg1"/>
                </a:solidFill>
                <a:latin typeface="Poppins" panose="00000500000000000000" pitchFamily="2" charset="0"/>
                <a:cs typeface="Poppins" panose="00000500000000000000" pitchFamily="2" charset="0"/>
              </a:rPr>
              <a:t>Hardware &amp; Software Requirement:</a:t>
            </a:r>
            <a:endParaRPr lang="en-IN" sz="4400" dirty="0">
              <a:solidFill>
                <a:schemeClr val="bg1"/>
              </a:solidFill>
              <a:latin typeface="Poppins" panose="00000500000000000000" pitchFamily="2" charset="0"/>
              <a:cs typeface="Poppins" panose="00000500000000000000" pitchFamily="2" charset="0"/>
            </a:endParaRPr>
          </a:p>
        </p:txBody>
      </p:sp>
      <p:sp>
        <p:nvSpPr>
          <p:cNvPr id="6" name="Text 2">
            <a:extLst>
              <a:ext uri="{FF2B5EF4-FFF2-40B4-BE49-F238E27FC236}">
                <a16:creationId xmlns:a16="http://schemas.microsoft.com/office/drawing/2014/main" id="{04C3F25A-CC32-4CB6-AF95-B6F07FD5C3F8}"/>
              </a:ext>
            </a:extLst>
          </p:cNvPr>
          <p:cNvSpPr/>
          <p:nvPr/>
        </p:nvSpPr>
        <p:spPr>
          <a:xfrm>
            <a:off x="855405" y="2261420"/>
            <a:ext cx="12799635" cy="4931860"/>
          </a:xfrm>
          <a:prstGeom prst="rect">
            <a:avLst/>
          </a:prstGeom>
          <a:noFill/>
          <a:ln/>
        </p:spPr>
        <p:txBody>
          <a:bodyPr wrap="none" rtlCol="0" anchor="t"/>
          <a:lstStyle/>
          <a:p>
            <a:r>
              <a:rPr lang="en-US" sz="2800" b="1" dirty="0">
                <a:solidFill>
                  <a:schemeClr val="bg1"/>
                </a:solidFill>
                <a:latin typeface="Poppins" panose="00000500000000000000" pitchFamily="2" charset="0"/>
                <a:cs typeface="Poppins" panose="00000500000000000000" pitchFamily="2" charset="0"/>
              </a:rPr>
              <a:t>Hardware Requirements:</a:t>
            </a:r>
          </a:p>
          <a:p>
            <a:endParaRPr lang="en-US" sz="2400"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Processor (CPU): Intel Pentium 4 processor or later</a:t>
            </a: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Memory (RAM): 512mb or higher</a:t>
            </a: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Storage: 10gb or higher</a:t>
            </a: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Network Interface: A reliable and high-speed network connection is crucial</a:t>
            </a:r>
          </a:p>
          <a:p>
            <a:endParaRPr lang="en-US" sz="2400" dirty="0">
              <a:solidFill>
                <a:schemeClr val="bg1"/>
              </a:solidFill>
              <a:latin typeface="Poppins" panose="00000500000000000000" pitchFamily="2" charset="0"/>
              <a:cs typeface="Poppins" panose="00000500000000000000" pitchFamily="2" charset="0"/>
            </a:endParaRPr>
          </a:p>
          <a:p>
            <a:r>
              <a:rPr lang="en-US" sz="2800" b="1" dirty="0">
                <a:solidFill>
                  <a:schemeClr val="bg1"/>
                </a:solidFill>
                <a:latin typeface="Poppins" panose="00000500000000000000" pitchFamily="2" charset="0"/>
                <a:cs typeface="Poppins" panose="00000500000000000000" pitchFamily="2" charset="0"/>
              </a:rPr>
              <a:t>Software Requirements:</a:t>
            </a:r>
          </a:p>
          <a:p>
            <a:endParaRPr lang="en-US" dirty="0">
              <a:solidFill>
                <a:schemeClr val="bg1"/>
              </a:solidFill>
              <a:latin typeface="Poppins" panose="00000500000000000000" pitchFamily="2" charset="0"/>
              <a:cs typeface="Poppins" panose="00000500000000000000" pitchFamily="2" charset="0"/>
            </a:endParaRP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Operating System (OS): Microsoft Windows </a:t>
            </a:r>
            <a:r>
              <a:rPr lang="en-US" sz="2000" dirty="0" err="1">
                <a:solidFill>
                  <a:schemeClr val="bg1"/>
                </a:solidFill>
                <a:latin typeface="Poppins" panose="00000500000000000000" pitchFamily="2" charset="0"/>
                <a:cs typeface="Poppins" panose="00000500000000000000" pitchFamily="2" charset="0"/>
              </a:rPr>
              <a:t>Xp</a:t>
            </a:r>
            <a:r>
              <a:rPr lang="en-US" sz="2000" dirty="0">
                <a:solidFill>
                  <a:schemeClr val="bg1"/>
                </a:solidFill>
                <a:latin typeface="Poppins" panose="00000500000000000000" pitchFamily="2" charset="0"/>
                <a:cs typeface="Poppins" panose="00000500000000000000" pitchFamily="2" charset="0"/>
              </a:rPr>
              <a:t> or Later or equivalent</a:t>
            </a:r>
          </a:p>
          <a:p>
            <a:pPr marL="342900" indent="-342900">
              <a:buFont typeface="Arial" panose="020B0604020202020204" pitchFamily="34" charset="0"/>
              <a:buChar char="•"/>
            </a:pPr>
            <a:r>
              <a:rPr lang="en-US" sz="2000" dirty="0">
                <a:solidFill>
                  <a:schemeClr val="bg1"/>
                </a:solidFill>
                <a:latin typeface="Poppins" panose="00000500000000000000" pitchFamily="2" charset="0"/>
                <a:cs typeface="Poppins" panose="00000500000000000000" pitchFamily="2" charset="0"/>
              </a:rPr>
              <a:t>Web Browser: Microsoft Edge Or Chrome or Firefox</a:t>
            </a:r>
            <a:endParaRPr lang="en-IN" sz="2000" dirty="0">
              <a:solidFill>
                <a:schemeClr val="bg1"/>
              </a:solidFill>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260484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TotalTime>
  <Words>879</Words>
  <Application>Microsoft Office PowerPoint</Application>
  <PresentationFormat>Custom</PresentationFormat>
  <Paragraphs>115</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Poppins</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Manraj Singh</cp:lastModifiedBy>
  <cp:revision>21</cp:revision>
  <dcterms:created xsi:type="dcterms:W3CDTF">2023-12-03T12:30:25Z</dcterms:created>
  <dcterms:modified xsi:type="dcterms:W3CDTF">2023-12-14T05:58:48Z</dcterms:modified>
</cp:coreProperties>
</file>